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749" r:id="rId2"/>
    <p:sldMasterId id="2147483762" r:id="rId3"/>
  </p:sldMasterIdLst>
  <p:notesMasterIdLst>
    <p:notesMasterId r:id="rId46"/>
  </p:notesMasterIdLst>
  <p:handoutMasterIdLst>
    <p:handoutMasterId r:id="rId47"/>
  </p:handoutMasterIdLst>
  <p:sldIdLst>
    <p:sldId id="324" r:id="rId4"/>
    <p:sldId id="360" r:id="rId5"/>
    <p:sldId id="410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411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412" r:id="rId29"/>
    <p:sldId id="413" r:id="rId30"/>
    <p:sldId id="414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6" r:id="rId43"/>
    <p:sldId id="395" r:id="rId44"/>
    <p:sldId id="394" r:id="rId45"/>
  </p:sldIdLst>
  <p:sldSz cx="9144000" cy="6858000" type="screen4x3"/>
  <p:notesSz cx="6934200" cy="92202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60" autoAdjust="0"/>
  </p:normalViewPr>
  <p:slideViewPr>
    <p:cSldViewPr>
      <p:cViewPr>
        <p:scale>
          <a:sx n="75" d="100"/>
          <a:sy n="75" d="100"/>
        </p:scale>
        <p:origin x="-1843" y="-3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7" d="100"/>
          <a:sy n="127" d="100"/>
        </p:scale>
        <p:origin x="-1496" y="-120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B51CE-FF13-1E43-8B59-248799FA827F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446F9D-AE36-D741-959E-DCE7E24B4084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one of the operations used in the algorithm is division, then we need to work in arithmetic defined over a field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09C14B-FCCA-3844-8FCD-FFF2984E8942}" type="parTrans" cxnId="{CA6F0AEE-E93F-5F44-A381-1AB3E3ADF972}">
      <dgm:prSet/>
      <dgm:spPr/>
      <dgm:t>
        <a:bodyPr/>
        <a:lstStyle/>
        <a:p>
          <a:endParaRPr lang="en-US"/>
        </a:p>
      </dgm:t>
    </dgm:pt>
    <dgm:pt modelId="{19EEABA8-8915-D64E-820B-5AF164014DE2}" type="sibTrans" cxnId="{CA6F0AEE-E93F-5F44-A381-1AB3E3ADF972}">
      <dgm:prSet/>
      <dgm:spPr/>
      <dgm:t>
        <a:bodyPr/>
        <a:lstStyle/>
        <a:p>
          <a:endParaRPr lang="en-US"/>
        </a:p>
      </dgm:t>
    </dgm:pt>
    <dgm:pt modelId="{008652F4-8904-D44C-95B4-6213BF68598B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pPr rtl="0"/>
          <a:r>
            <a:rPr lang="en-US" sz="1200" dirty="0" smtClean="0"/>
            <a:t>Division requires that each nonzero element have a multiplicative inverse</a:t>
          </a:r>
          <a:endParaRPr lang="en-US" sz="1200" dirty="0"/>
        </a:p>
      </dgm:t>
    </dgm:pt>
    <dgm:pt modelId="{46DEC4E1-D3CD-424A-AF73-1266AAEDC9D9}" type="parTrans" cxnId="{92381B8F-918F-AD4A-BAD9-87617E04E33E}">
      <dgm:prSet/>
      <dgm:spPr/>
      <dgm:t>
        <a:bodyPr/>
        <a:lstStyle/>
        <a:p>
          <a:endParaRPr lang="en-US"/>
        </a:p>
      </dgm:t>
    </dgm:pt>
    <dgm:pt modelId="{0CC09495-F4B8-BD4A-8C5A-2A90A4E0A380}" type="sibTrans" cxnId="{92381B8F-918F-AD4A-BAD9-87617E04E33E}">
      <dgm:prSet/>
      <dgm:spPr/>
      <dgm:t>
        <a:bodyPr/>
        <a:lstStyle/>
        <a:p>
          <a:endParaRPr lang="en-US"/>
        </a:p>
      </dgm:t>
    </dgm:pt>
    <dgm:pt modelId="{8F4EE671-18F0-8B4F-9162-28C1BE73628E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convenience and for implementation efficiency we would like to work with integers that fit exactly into a given number of bits with no wasted bit patterns</a:t>
          </a:r>
        </a:p>
      </dgm:t>
    </dgm:pt>
    <dgm:pt modelId="{07F6A31E-1335-5143-9192-0C35E6E5CC6A}" type="parTrans" cxnId="{7CF16B8B-2F75-C745-ADAD-734FB37C114E}">
      <dgm:prSet/>
      <dgm:spPr/>
      <dgm:t>
        <a:bodyPr/>
        <a:lstStyle/>
        <a:p>
          <a:endParaRPr lang="en-US"/>
        </a:p>
      </dgm:t>
    </dgm:pt>
    <dgm:pt modelId="{4AA78A9B-887D-AE42-8006-946BC89375A5}" type="sibTrans" cxnId="{7CF16B8B-2F75-C745-ADAD-734FB37C114E}">
      <dgm:prSet/>
      <dgm:spPr/>
      <dgm:t>
        <a:bodyPr/>
        <a:lstStyle/>
        <a:p>
          <a:endParaRPr lang="en-US"/>
        </a:p>
      </dgm:t>
    </dgm:pt>
    <dgm:pt modelId="{A8E7671D-92DF-7340-80EF-B7B7EA615667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pPr rtl="0"/>
          <a:r>
            <a:rPr lang="en-US" sz="1200" dirty="0" smtClean="0"/>
            <a:t>Integers in the range 0 through      2</a:t>
          </a:r>
          <a:r>
            <a:rPr lang="en-US" sz="1200" baseline="30000" dirty="0" smtClean="0"/>
            <a:t>n</a:t>
          </a:r>
          <a:r>
            <a:rPr lang="en-US" sz="1200" dirty="0" smtClean="0"/>
            <a:t> – 1, which fit into an </a:t>
          </a:r>
          <a:r>
            <a:rPr lang="en-US" sz="1200" i="1" dirty="0" smtClean="0"/>
            <a:t>n-</a:t>
          </a:r>
          <a:r>
            <a:rPr lang="en-US" sz="1200" dirty="0" smtClean="0"/>
            <a:t>bit word</a:t>
          </a:r>
          <a:endParaRPr lang="en-US" sz="1200" baseline="30000" dirty="0"/>
        </a:p>
      </dgm:t>
    </dgm:pt>
    <dgm:pt modelId="{89FB21F5-FBE2-B840-A887-3CCEE7BD93A9}" type="parTrans" cxnId="{59F888BB-07AF-D248-9D56-A0FFC447C2AD}">
      <dgm:prSet/>
      <dgm:spPr/>
      <dgm:t>
        <a:bodyPr/>
        <a:lstStyle/>
        <a:p>
          <a:endParaRPr lang="en-US"/>
        </a:p>
      </dgm:t>
    </dgm:pt>
    <dgm:pt modelId="{B9BB26CA-2CDD-0A4C-B6A1-8D880621F34A}" type="sibTrans" cxnId="{59F888BB-07AF-D248-9D56-A0FFC447C2AD}">
      <dgm:prSet/>
      <dgm:spPr/>
      <dgm:t>
        <a:bodyPr/>
        <a:lstStyle/>
        <a:p>
          <a:endParaRPr lang="en-US"/>
        </a:p>
      </dgm:t>
    </dgm:pt>
    <dgm:pt modelId="{7A843813-48CF-AB4E-97D7-DE3C697DBEE0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set of such integers, Z</a:t>
          </a:r>
          <a:r>
            <a:rPr lang="en-US" sz="1600" baseline="-25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sz="16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using modular arithmetic, is not a field</a:t>
          </a:r>
        </a:p>
      </dgm:t>
    </dgm:pt>
    <dgm:pt modelId="{B4BC9CA2-389E-964A-90ED-E572F7CCDBAE}" type="parTrans" cxnId="{BA8C100D-8D0D-5B43-A28F-9EBE33CAD82C}">
      <dgm:prSet/>
      <dgm:spPr/>
      <dgm:t>
        <a:bodyPr/>
        <a:lstStyle/>
        <a:p>
          <a:endParaRPr lang="en-US"/>
        </a:p>
      </dgm:t>
    </dgm:pt>
    <dgm:pt modelId="{1D5CCE58-EF26-954D-A0B1-E8D7209FB7C5}" type="sibTrans" cxnId="{BA8C100D-8D0D-5B43-A28F-9EBE33CAD82C}">
      <dgm:prSet/>
      <dgm:spPr/>
      <dgm:t>
        <a:bodyPr/>
        <a:lstStyle/>
        <a:p>
          <a:endParaRPr lang="en-US"/>
        </a:p>
      </dgm:t>
    </dgm:pt>
    <dgm:pt modelId="{5B79A25E-D0D5-0344-A4DD-121E6E74A4FE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pPr rtl="0"/>
          <a:r>
            <a:rPr lang="en-US" sz="1200" dirty="0" smtClean="0"/>
            <a:t>For example, the integer 2 has no multiplicative inverse in Z</a:t>
          </a:r>
          <a:r>
            <a:rPr lang="en-US" sz="1200" baseline="-25000" dirty="0" smtClean="0"/>
            <a:t>2</a:t>
          </a:r>
          <a:r>
            <a:rPr lang="en-US" sz="1200" baseline="30000" dirty="0" smtClean="0"/>
            <a:t>n</a:t>
          </a:r>
          <a:r>
            <a:rPr lang="en-US" sz="1200" dirty="0" smtClean="0"/>
            <a:t>, that is, there is no integer </a:t>
          </a:r>
          <a:r>
            <a:rPr lang="en-US" sz="1200" i="1" dirty="0" smtClean="0"/>
            <a:t>b, </a:t>
          </a:r>
          <a:r>
            <a:rPr lang="en-US" sz="1200" dirty="0" smtClean="0"/>
            <a:t>such that 2</a:t>
          </a:r>
          <a:r>
            <a:rPr lang="en-US" sz="1200" i="1" dirty="0" smtClean="0"/>
            <a:t>b </a:t>
          </a:r>
          <a:r>
            <a:rPr lang="en-US" sz="1200" dirty="0" smtClean="0"/>
            <a:t>mod 2</a:t>
          </a:r>
          <a:r>
            <a:rPr lang="en-US" sz="1200" i="1" baseline="30000" dirty="0" smtClean="0"/>
            <a:t>n</a:t>
          </a:r>
          <a:r>
            <a:rPr lang="en-US" sz="1200" i="1" dirty="0" smtClean="0"/>
            <a:t> = 1</a:t>
          </a:r>
          <a:endParaRPr lang="en-US" sz="1200" dirty="0"/>
        </a:p>
      </dgm:t>
    </dgm:pt>
    <dgm:pt modelId="{C8726066-DAE7-3047-AC88-72CEE508F571}" type="parTrans" cxnId="{877731CB-90AD-0444-800B-3AEA1262CFA8}">
      <dgm:prSet/>
      <dgm:spPr/>
      <dgm:t>
        <a:bodyPr/>
        <a:lstStyle/>
        <a:p>
          <a:endParaRPr lang="en-US"/>
        </a:p>
      </dgm:t>
    </dgm:pt>
    <dgm:pt modelId="{8F87207F-F577-8F47-9B15-14DB95C88D12}" type="sibTrans" cxnId="{877731CB-90AD-0444-800B-3AEA1262CFA8}">
      <dgm:prSet/>
      <dgm:spPr/>
      <dgm:t>
        <a:bodyPr/>
        <a:lstStyle/>
        <a:p>
          <a:endParaRPr lang="en-US"/>
        </a:p>
      </dgm:t>
    </dgm:pt>
    <dgm:pt modelId="{BC2DC8EC-66DC-4844-BFC3-7AA8E3216509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finite field containing 2</a:t>
          </a:r>
          <a:r>
            <a:rPr lang="en-US" sz="16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elements is referred to as GF(2</a:t>
          </a:r>
          <a:r>
            <a:rPr lang="en-US" sz="16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</dgm:t>
    </dgm:pt>
    <dgm:pt modelId="{909DF5E7-6EBD-C345-ABA1-FAF4C2E59451}" type="parTrans" cxnId="{187B466F-14B6-304C-BD0F-B446442F9F45}">
      <dgm:prSet/>
      <dgm:spPr/>
      <dgm:t>
        <a:bodyPr/>
        <a:lstStyle/>
        <a:p>
          <a:endParaRPr lang="en-US"/>
        </a:p>
      </dgm:t>
    </dgm:pt>
    <dgm:pt modelId="{BF9A04F6-BC14-7942-A7C1-150C26C7B8E6}" type="sibTrans" cxnId="{187B466F-14B6-304C-BD0F-B446442F9F45}">
      <dgm:prSet/>
      <dgm:spPr/>
      <dgm:t>
        <a:bodyPr/>
        <a:lstStyle/>
        <a:p>
          <a:endParaRPr lang="en-US"/>
        </a:p>
      </dgm:t>
    </dgm:pt>
    <dgm:pt modelId="{F4CFE065-23C6-B142-8D6D-CF9D2AF86389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pPr rtl="0"/>
          <a:r>
            <a:rPr lang="en-US" sz="1200" dirty="0" smtClean="0"/>
            <a:t>Every polynomial in GF(2</a:t>
          </a:r>
          <a:r>
            <a:rPr lang="en-US" sz="1200" baseline="30000" dirty="0" smtClean="0"/>
            <a:t>n</a:t>
          </a:r>
          <a:r>
            <a:rPr lang="en-US" sz="1200" dirty="0" smtClean="0"/>
            <a:t>) can be represented by an n-bit number</a:t>
          </a:r>
        </a:p>
      </dgm:t>
    </dgm:pt>
    <dgm:pt modelId="{C78A94E4-8055-4241-82B3-6293CB4DDAEB}" type="parTrans" cxnId="{09C8C5A3-AC8E-264E-A04E-40FB6F2D061B}">
      <dgm:prSet/>
      <dgm:spPr/>
      <dgm:t>
        <a:bodyPr/>
        <a:lstStyle/>
        <a:p>
          <a:endParaRPr lang="en-US"/>
        </a:p>
      </dgm:t>
    </dgm:pt>
    <dgm:pt modelId="{BC34E49C-3CBF-CB42-988D-8FF9CF3EB9B8}" type="sibTrans" cxnId="{09C8C5A3-AC8E-264E-A04E-40FB6F2D061B}">
      <dgm:prSet/>
      <dgm:spPr/>
      <dgm:t>
        <a:bodyPr/>
        <a:lstStyle/>
        <a:p>
          <a:endParaRPr lang="en-US"/>
        </a:p>
      </dgm:t>
    </dgm:pt>
    <dgm:pt modelId="{C840EBB5-0573-C044-A5B1-6E039D9D80B2}" type="pres">
      <dgm:prSet presAssocID="{0E0B51CE-FF13-1E43-8B59-248799FA827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F9720443-5252-1642-B586-95AA8715A297}" type="pres">
      <dgm:prSet presAssocID="{0E0B51CE-FF13-1E43-8B59-248799FA827F}" presName="axisShape" presStyleLbl="bgShp" presStyleIdx="0" presStyleCnt="1"/>
      <dgm:spPr>
        <a:ln>
          <a:solidFill>
            <a:schemeClr val="accent1">
              <a:lumMod val="75000"/>
            </a:schemeClr>
          </a:solidFill>
        </a:ln>
      </dgm:spPr>
    </dgm:pt>
    <dgm:pt modelId="{F02C4F4C-FCB1-0443-B6B2-CA769993A894}" type="pres">
      <dgm:prSet presAssocID="{0E0B51CE-FF13-1E43-8B59-248799FA827F}" presName="rect1" presStyleLbl="node1" presStyleIdx="0" presStyleCnt="4" custScaleX="130672" custScaleY="110112" custLinFactNeighborX="-18657" custLinFactNeighborY="-111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E69615E-8EAD-AB48-9679-74DB2A770416}" type="pres">
      <dgm:prSet presAssocID="{0E0B51CE-FF13-1E43-8B59-248799FA827F}" presName="rect2" presStyleLbl="node1" presStyleIdx="1" presStyleCnt="4" custScaleX="136157" custScaleY="110112" custLinFactNeighborX="23302" custLinFactNeighborY="-111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5C5B60B-B2A0-E145-A453-C1470DD027A7}" type="pres">
      <dgm:prSet presAssocID="{0E0B51CE-FF13-1E43-8B59-248799FA827F}" presName="rect3" presStyleLbl="node1" presStyleIdx="2" presStyleCnt="4" custScaleX="133339" custScaleY="106307" custLinFactNeighborX="-21264" custLinFactNeighborY="111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08FFFF3-6EB2-D642-A9D4-50355939D367}" type="pres">
      <dgm:prSet presAssocID="{0E0B51CE-FF13-1E43-8B59-248799FA827F}" presName="rect4" presStyleLbl="node1" presStyleIdx="3" presStyleCnt="4" custScaleX="129219" custScaleY="110111" custLinFactNeighborX="23355" custLinFactNeighborY="936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DCF30794-C01D-42ED-A39F-F8D9ECD4F0BB}" type="presOf" srcId="{5B79A25E-D0D5-0344-A4DD-121E6E74A4FE}" destId="{05C5B60B-B2A0-E145-A453-C1470DD027A7}" srcOrd="0" destOrd="1" presId="urn:microsoft.com/office/officeart/2005/8/layout/matrix2"/>
    <dgm:cxn modelId="{9E04006C-46BB-438A-A88E-FFA63A368CFC}" type="presOf" srcId="{7A843813-48CF-AB4E-97D7-DE3C697DBEE0}" destId="{05C5B60B-B2A0-E145-A453-C1470DD027A7}" srcOrd="0" destOrd="0" presId="urn:microsoft.com/office/officeart/2005/8/layout/matrix2"/>
    <dgm:cxn modelId="{59F888BB-07AF-D248-9D56-A0FFC447C2AD}" srcId="{8F4EE671-18F0-8B4F-9162-28C1BE73628E}" destId="{A8E7671D-92DF-7340-80EF-B7B7EA615667}" srcOrd="0" destOrd="0" parTransId="{89FB21F5-FBE2-B840-A887-3CCEE7BD93A9}" sibTransId="{B9BB26CA-2CDD-0A4C-B6A1-8D880621F34A}"/>
    <dgm:cxn modelId="{5558A7F6-A640-4001-808A-D20E9FF05767}" type="presOf" srcId="{B0446F9D-AE36-D741-959E-DCE7E24B4084}" destId="{F02C4F4C-FCB1-0443-B6B2-CA769993A894}" srcOrd="0" destOrd="0" presId="urn:microsoft.com/office/officeart/2005/8/layout/matrix2"/>
    <dgm:cxn modelId="{877731CB-90AD-0444-800B-3AEA1262CFA8}" srcId="{7A843813-48CF-AB4E-97D7-DE3C697DBEE0}" destId="{5B79A25E-D0D5-0344-A4DD-121E6E74A4FE}" srcOrd="0" destOrd="0" parTransId="{C8726066-DAE7-3047-AC88-72CEE508F571}" sibTransId="{8F87207F-F577-8F47-9B15-14DB95C88D12}"/>
    <dgm:cxn modelId="{92381B8F-918F-AD4A-BAD9-87617E04E33E}" srcId="{B0446F9D-AE36-D741-959E-DCE7E24B4084}" destId="{008652F4-8904-D44C-95B4-6213BF68598B}" srcOrd="0" destOrd="0" parTransId="{46DEC4E1-D3CD-424A-AF73-1266AAEDC9D9}" sibTransId="{0CC09495-F4B8-BD4A-8C5A-2A90A4E0A380}"/>
    <dgm:cxn modelId="{85A6D748-7F5C-43DD-88C2-41ADAE26AF61}" type="presOf" srcId="{A8E7671D-92DF-7340-80EF-B7B7EA615667}" destId="{1E69615E-8EAD-AB48-9679-74DB2A770416}" srcOrd="0" destOrd="1" presId="urn:microsoft.com/office/officeart/2005/8/layout/matrix2"/>
    <dgm:cxn modelId="{09C8C5A3-AC8E-264E-A04E-40FB6F2D061B}" srcId="{BC2DC8EC-66DC-4844-BFC3-7AA8E3216509}" destId="{F4CFE065-23C6-B142-8D6D-CF9D2AF86389}" srcOrd="0" destOrd="0" parTransId="{C78A94E4-8055-4241-82B3-6293CB4DDAEB}" sibTransId="{BC34E49C-3CBF-CB42-988D-8FF9CF3EB9B8}"/>
    <dgm:cxn modelId="{D315794B-5861-434A-AA1D-2D7B945DCD13}" type="presOf" srcId="{8F4EE671-18F0-8B4F-9162-28C1BE73628E}" destId="{1E69615E-8EAD-AB48-9679-74DB2A770416}" srcOrd="0" destOrd="0" presId="urn:microsoft.com/office/officeart/2005/8/layout/matrix2"/>
    <dgm:cxn modelId="{187B466F-14B6-304C-BD0F-B446442F9F45}" srcId="{0E0B51CE-FF13-1E43-8B59-248799FA827F}" destId="{BC2DC8EC-66DC-4844-BFC3-7AA8E3216509}" srcOrd="3" destOrd="0" parTransId="{909DF5E7-6EBD-C345-ABA1-FAF4C2E59451}" sibTransId="{BF9A04F6-BC14-7942-A7C1-150C26C7B8E6}"/>
    <dgm:cxn modelId="{2DFC647F-FF0D-437B-A988-336B91CE7134}" type="presOf" srcId="{F4CFE065-23C6-B142-8D6D-CF9D2AF86389}" destId="{308FFFF3-6EB2-D642-A9D4-50355939D367}" srcOrd="0" destOrd="1" presId="urn:microsoft.com/office/officeart/2005/8/layout/matrix2"/>
    <dgm:cxn modelId="{CA6F0AEE-E93F-5F44-A381-1AB3E3ADF972}" srcId="{0E0B51CE-FF13-1E43-8B59-248799FA827F}" destId="{B0446F9D-AE36-D741-959E-DCE7E24B4084}" srcOrd="0" destOrd="0" parTransId="{6409C14B-FCCA-3844-8FCD-FFF2984E8942}" sibTransId="{19EEABA8-8915-D64E-820B-5AF164014DE2}"/>
    <dgm:cxn modelId="{7CF16B8B-2F75-C745-ADAD-734FB37C114E}" srcId="{0E0B51CE-FF13-1E43-8B59-248799FA827F}" destId="{8F4EE671-18F0-8B4F-9162-28C1BE73628E}" srcOrd="1" destOrd="0" parTransId="{07F6A31E-1335-5143-9192-0C35E6E5CC6A}" sibTransId="{4AA78A9B-887D-AE42-8006-946BC89375A5}"/>
    <dgm:cxn modelId="{BA8C100D-8D0D-5B43-A28F-9EBE33CAD82C}" srcId="{0E0B51CE-FF13-1E43-8B59-248799FA827F}" destId="{7A843813-48CF-AB4E-97D7-DE3C697DBEE0}" srcOrd="2" destOrd="0" parTransId="{B4BC9CA2-389E-964A-90ED-E572F7CCDBAE}" sibTransId="{1D5CCE58-EF26-954D-A0B1-E8D7209FB7C5}"/>
    <dgm:cxn modelId="{A4F11C8A-81FD-4A34-80BC-8EE32656C668}" type="presOf" srcId="{0E0B51CE-FF13-1E43-8B59-248799FA827F}" destId="{C840EBB5-0573-C044-A5B1-6E039D9D80B2}" srcOrd="0" destOrd="0" presId="urn:microsoft.com/office/officeart/2005/8/layout/matrix2"/>
    <dgm:cxn modelId="{3FF71C7E-86B0-4B76-8516-7775B0120D1D}" type="presOf" srcId="{BC2DC8EC-66DC-4844-BFC3-7AA8E3216509}" destId="{308FFFF3-6EB2-D642-A9D4-50355939D367}" srcOrd="0" destOrd="0" presId="urn:microsoft.com/office/officeart/2005/8/layout/matrix2"/>
    <dgm:cxn modelId="{439DD5CF-6A39-4A1A-A085-E9CC3B81F313}" type="presOf" srcId="{008652F4-8904-D44C-95B4-6213BF68598B}" destId="{F02C4F4C-FCB1-0443-B6B2-CA769993A894}" srcOrd="0" destOrd="1" presId="urn:microsoft.com/office/officeart/2005/8/layout/matrix2"/>
    <dgm:cxn modelId="{8E67F407-8690-479B-A82B-4C60F2B6972B}" type="presParOf" srcId="{C840EBB5-0573-C044-A5B1-6E039D9D80B2}" destId="{F9720443-5252-1642-B586-95AA8715A297}" srcOrd="0" destOrd="0" presId="urn:microsoft.com/office/officeart/2005/8/layout/matrix2"/>
    <dgm:cxn modelId="{89FB064B-03D9-43ED-A5A9-2960A786B12E}" type="presParOf" srcId="{C840EBB5-0573-C044-A5B1-6E039D9D80B2}" destId="{F02C4F4C-FCB1-0443-B6B2-CA769993A894}" srcOrd="1" destOrd="0" presId="urn:microsoft.com/office/officeart/2005/8/layout/matrix2"/>
    <dgm:cxn modelId="{62C7BFBC-0FA1-4628-95CE-FBFA27158E5B}" type="presParOf" srcId="{C840EBB5-0573-C044-A5B1-6E039D9D80B2}" destId="{1E69615E-8EAD-AB48-9679-74DB2A770416}" srcOrd="2" destOrd="0" presId="urn:microsoft.com/office/officeart/2005/8/layout/matrix2"/>
    <dgm:cxn modelId="{73B513CC-9498-474F-9270-ED828DA64AB0}" type="presParOf" srcId="{C840EBB5-0573-C044-A5B1-6E039D9D80B2}" destId="{05C5B60B-B2A0-E145-A453-C1470DD027A7}" srcOrd="3" destOrd="0" presId="urn:microsoft.com/office/officeart/2005/8/layout/matrix2"/>
    <dgm:cxn modelId="{FDA66388-225A-4EBB-A5DE-7B37086B20AB}" type="presParOf" srcId="{C840EBB5-0573-C044-A5B1-6E039D9D80B2}" destId="{308FFFF3-6EB2-D642-A9D4-50355939D36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47AD63-7D06-8248-ABD2-9E5936D31DE7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553825-9D97-584A-898C-1C11CAF6AD95}">
      <dgm:prSet phldrT="[Text]"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Four different stages are used: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D417EA-3AFF-FA43-A2AB-D743084A39C4}" type="parTrans" cxnId="{58CDB699-8103-1A4B-942F-069F5410EA36}">
      <dgm:prSet/>
      <dgm:spPr/>
      <dgm:t>
        <a:bodyPr/>
        <a:lstStyle/>
        <a:p>
          <a:endParaRPr lang="en-US"/>
        </a:p>
      </dgm:t>
    </dgm:pt>
    <dgm:pt modelId="{032FB97B-4EDA-BB46-95FC-3CB6DD5A0523}" type="sibTrans" cxnId="{58CDB699-8103-1A4B-942F-069F5410EA36}">
      <dgm:prSet/>
      <dgm:spPr/>
      <dgm:t>
        <a:bodyPr/>
        <a:lstStyle/>
        <a:p>
          <a:endParaRPr lang="en-US"/>
        </a:p>
      </dgm:t>
    </dgm:pt>
    <dgm:pt modelId="{FD478CD5-B496-2D43-973B-D634346F165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mtClean="0">
              <a:ea typeface="+mn-ea"/>
            </a:rPr>
            <a:t>Substitute bytes – uses an S-box to perform a byte-by-byte substitution of the block</a:t>
          </a:r>
          <a:endParaRPr lang="en-US" dirty="0" smtClean="0">
            <a:ea typeface="+mn-ea"/>
          </a:endParaRPr>
        </a:p>
      </dgm:t>
    </dgm:pt>
    <dgm:pt modelId="{9D9E8158-993F-084E-B1E6-FB437FCC2DC0}" type="parTrans" cxnId="{B278EF8A-1090-6F41-940E-9189F66A57BD}">
      <dgm:prSet/>
      <dgm:spPr/>
      <dgm:t>
        <a:bodyPr/>
        <a:lstStyle/>
        <a:p>
          <a:endParaRPr lang="en-US"/>
        </a:p>
      </dgm:t>
    </dgm:pt>
    <dgm:pt modelId="{B4C6FE8E-87AC-704C-8CD2-EFD030F4F804}" type="sibTrans" cxnId="{B278EF8A-1090-6F41-940E-9189F66A57BD}">
      <dgm:prSet/>
      <dgm:spPr/>
      <dgm:t>
        <a:bodyPr/>
        <a:lstStyle/>
        <a:p>
          <a:endParaRPr lang="en-US"/>
        </a:p>
      </dgm:t>
    </dgm:pt>
    <dgm:pt modelId="{3A5A80A1-0823-4E48-BAA9-60D647BD1794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mtClean="0">
              <a:ea typeface="+mn-ea"/>
            </a:rPr>
            <a:t>ShiftRows – a simple permutation</a:t>
          </a:r>
          <a:endParaRPr lang="en-US" dirty="0" smtClean="0">
            <a:ea typeface="+mn-ea"/>
          </a:endParaRPr>
        </a:p>
      </dgm:t>
    </dgm:pt>
    <dgm:pt modelId="{DE5E0F10-A72B-D341-8EB8-F54DD3D77EAB}" type="parTrans" cxnId="{EF72870E-E9EA-2741-BBDD-D95D5B2529F5}">
      <dgm:prSet/>
      <dgm:spPr/>
      <dgm:t>
        <a:bodyPr/>
        <a:lstStyle/>
        <a:p>
          <a:endParaRPr lang="en-US"/>
        </a:p>
      </dgm:t>
    </dgm:pt>
    <dgm:pt modelId="{332AABC2-9D8E-AB48-9566-0373AF4E29CB}" type="sibTrans" cxnId="{EF72870E-E9EA-2741-BBDD-D95D5B2529F5}">
      <dgm:prSet/>
      <dgm:spPr/>
      <dgm:t>
        <a:bodyPr/>
        <a:lstStyle/>
        <a:p>
          <a:endParaRPr lang="en-US"/>
        </a:p>
      </dgm:t>
    </dgm:pt>
    <dgm:pt modelId="{4033CD6D-2876-604D-BE7A-E05AAB5AE07F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err="1" smtClean="0">
              <a:ea typeface="+mn-ea"/>
            </a:rPr>
            <a:t>MixColumns</a:t>
          </a:r>
          <a:r>
            <a:rPr lang="en-US" dirty="0" smtClean="0">
              <a:ea typeface="+mn-ea"/>
            </a:rPr>
            <a:t> – a substitution that makes use of arithmetic over </a:t>
          </a:r>
          <a:r>
            <a:rPr lang="en-US" dirty="0" smtClean="0">
              <a:solidFill>
                <a:srgbClr val="FF0000"/>
              </a:solidFill>
              <a:ea typeface="+mn-ea"/>
            </a:rPr>
            <a:t>GF(2</a:t>
          </a:r>
          <a:r>
            <a:rPr lang="en-US" baseline="30000" dirty="0" smtClean="0">
              <a:solidFill>
                <a:srgbClr val="FF0000"/>
              </a:solidFill>
              <a:ea typeface="+mn-ea"/>
            </a:rPr>
            <a:t>8</a:t>
          </a:r>
          <a:r>
            <a:rPr lang="en-US" dirty="0" smtClean="0">
              <a:solidFill>
                <a:srgbClr val="FF0000"/>
              </a:solidFill>
              <a:ea typeface="+mn-ea"/>
            </a:rPr>
            <a:t>)</a:t>
          </a:r>
        </a:p>
      </dgm:t>
    </dgm:pt>
    <dgm:pt modelId="{E5241A44-0BDF-DD40-8C56-6029EE670BFE}" type="parTrans" cxnId="{1B5174DE-0717-B740-AF08-A4E0E68C8681}">
      <dgm:prSet/>
      <dgm:spPr/>
      <dgm:t>
        <a:bodyPr/>
        <a:lstStyle/>
        <a:p>
          <a:endParaRPr lang="en-US"/>
        </a:p>
      </dgm:t>
    </dgm:pt>
    <dgm:pt modelId="{A8283F94-A158-6C4F-BEF4-BC3FB635C876}" type="sibTrans" cxnId="{1B5174DE-0717-B740-AF08-A4E0E68C8681}">
      <dgm:prSet/>
      <dgm:spPr/>
      <dgm:t>
        <a:bodyPr/>
        <a:lstStyle/>
        <a:p>
          <a:endParaRPr lang="en-US"/>
        </a:p>
      </dgm:t>
    </dgm:pt>
    <dgm:pt modelId="{CCEFF276-B24A-AC4C-805F-165E96CC6EE0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err="1" smtClean="0">
              <a:ea typeface="+mn-ea"/>
            </a:rPr>
            <a:t>AddRoundKey</a:t>
          </a:r>
          <a:r>
            <a:rPr lang="en-US" dirty="0" smtClean="0">
              <a:ea typeface="+mn-ea"/>
            </a:rPr>
            <a:t> – a simple bitwise </a:t>
          </a:r>
          <a:r>
            <a:rPr lang="en-US" dirty="0" smtClean="0">
              <a:solidFill>
                <a:srgbClr val="FF0000"/>
              </a:solidFill>
              <a:ea typeface="+mn-ea"/>
            </a:rPr>
            <a:t>XOR</a:t>
          </a:r>
          <a:r>
            <a:rPr lang="en-US" dirty="0" smtClean="0">
              <a:ea typeface="+mn-ea"/>
            </a:rPr>
            <a:t> of the current block with a portion of the expanded key</a:t>
          </a:r>
        </a:p>
      </dgm:t>
    </dgm:pt>
    <dgm:pt modelId="{2BA28E47-7DDD-214A-B667-DF2B8B19ED9C}" type="parTrans" cxnId="{B3D7B8EB-E450-D949-ABC9-B3A867F1370B}">
      <dgm:prSet/>
      <dgm:spPr/>
      <dgm:t>
        <a:bodyPr/>
        <a:lstStyle/>
        <a:p>
          <a:endParaRPr lang="en-US"/>
        </a:p>
      </dgm:t>
    </dgm:pt>
    <dgm:pt modelId="{1AAAA0D5-3971-7549-810F-0C36AC65881D}" type="sibTrans" cxnId="{B3D7B8EB-E450-D949-ABC9-B3A867F1370B}">
      <dgm:prSet/>
      <dgm:spPr/>
      <dgm:t>
        <a:bodyPr/>
        <a:lstStyle/>
        <a:p>
          <a:endParaRPr lang="en-US"/>
        </a:p>
      </dgm:t>
    </dgm:pt>
    <dgm:pt modelId="{880A8E55-3839-B547-A88F-D9CB845457FE}" type="pres">
      <dgm:prSet presAssocID="{A347AD63-7D06-8248-ABD2-9E5936D31DE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E24192-F4B8-3E4C-A177-8E6D7BDDDC86}" type="pres">
      <dgm:prSet presAssocID="{F6553825-9D97-584A-898C-1C11CAF6AD95}" presName="composite" presStyleCnt="0"/>
      <dgm:spPr/>
    </dgm:pt>
    <dgm:pt modelId="{662F98EA-7723-4F41-B030-8D4B9072EB45}" type="pres">
      <dgm:prSet presAssocID="{F6553825-9D97-584A-898C-1C11CAF6AD95}" presName="parTx" presStyleLbl="alignNode1" presStyleIdx="0" presStyleCnt="1" custLinFactNeighborY="214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3BE8B-F126-A64F-83F6-C9B6AB912E3B}" type="pres">
      <dgm:prSet presAssocID="{F6553825-9D97-584A-898C-1C11CAF6AD95}" presName="desTx" presStyleLbl="alignAccFollowNode1" presStyleIdx="0" presStyleCnt="1" custLinFactNeighborY="135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6516D2-9900-4D97-B35F-275AB01B87A1}" type="presOf" srcId="{A347AD63-7D06-8248-ABD2-9E5936D31DE7}" destId="{880A8E55-3839-B547-A88F-D9CB845457FE}" srcOrd="0" destOrd="0" presId="urn:microsoft.com/office/officeart/2005/8/layout/hList1"/>
    <dgm:cxn modelId="{1B5174DE-0717-B740-AF08-A4E0E68C8681}" srcId="{F6553825-9D97-584A-898C-1C11CAF6AD95}" destId="{4033CD6D-2876-604D-BE7A-E05AAB5AE07F}" srcOrd="2" destOrd="0" parTransId="{E5241A44-0BDF-DD40-8C56-6029EE670BFE}" sibTransId="{A8283F94-A158-6C4F-BEF4-BC3FB635C876}"/>
    <dgm:cxn modelId="{0CB4D6F8-B41A-423B-A240-F7EBCDB93F20}" type="presOf" srcId="{CCEFF276-B24A-AC4C-805F-165E96CC6EE0}" destId="{4543BE8B-F126-A64F-83F6-C9B6AB912E3B}" srcOrd="0" destOrd="3" presId="urn:microsoft.com/office/officeart/2005/8/layout/hList1"/>
    <dgm:cxn modelId="{B3D7B8EB-E450-D949-ABC9-B3A867F1370B}" srcId="{F6553825-9D97-584A-898C-1C11CAF6AD95}" destId="{CCEFF276-B24A-AC4C-805F-165E96CC6EE0}" srcOrd="3" destOrd="0" parTransId="{2BA28E47-7DDD-214A-B667-DF2B8B19ED9C}" sibTransId="{1AAAA0D5-3971-7549-810F-0C36AC65881D}"/>
    <dgm:cxn modelId="{58CDB699-8103-1A4B-942F-069F5410EA36}" srcId="{A347AD63-7D06-8248-ABD2-9E5936D31DE7}" destId="{F6553825-9D97-584A-898C-1C11CAF6AD95}" srcOrd="0" destOrd="0" parTransId="{2AD417EA-3AFF-FA43-A2AB-D743084A39C4}" sibTransId="{032FB97B-4EDA-BB46-95FC-3CB6DD5A0523}"/>
    <dgm:cxn modelId="{EF72870E-E9EA-2741-BBDD-D95D5B2529F5}" srcId="{F6553825-9D97-584A-898C-1C11CAF6AD95}" destId="{3A5A80A1-0823-4E48-BAA9-60D647BD1794}" srcOrd="1" destOrd="0" parTransId="{DE5E0F10-A72B-D341-8EB8-F54DD3D77EAB}" sibTransId="{332AABC2-9D8E-AB48-9566-0373AF4E29CB}"/>
    <dgm:cxn modelId="{5CFDA044-5DF7-4D57-839B-AC38629DDA9C}" type="presOf" srcId="{FD478CD5-B496-2D43-973B-D634346F1657}" destId="{4543BE8B-F126-A64F-83F6-C9B6AB912E3B}" srcOrd="0" destOrd="0" presId="urn:microsoft.com/office/officeart/2005/8/layout/hList1"/>
    <dgm:cxn modelId="{79E5E059-2064-4343-AA59-8004B87D45B0}" type="presOf" srcId="{3A5A80A1-0823-4E48-BAA9-60D647BD1794}" destId="{4543BE8B-F126-A64F-83F6-C9B6AB912E3B}" srcOrd="0" destOrd="1" presId="urn:microsoft.com/office/officeart/2005/8/layout/hList1"/>
    <dgm:cxn modelId="{F926FBEE-CD6B-4573-B54B-FD5676CBA096}" type="presOf" srcId="{4033CD6D-2876-604D-BE7A-E05AAB5AE07F}" destId="{4543BE8B-F126-A64F-83F6-C9B6AB912E3B}" srcOrd="0" destOrd="2" presId="urn:microsoft.com/office/officeart/2005/8/layout/hList1"/>
    <dgm:cxn modelId="{428CA2D5-4E17-4FB8-A1DD-813BB0ED9133}" type="presOf" srcId="{F6553825-9D97-584A-898C-1C11CAF6AD95}" destId="{662F98EA-7723-4F41-B030-8D4B9072EB45}" srcOrd="0" destOrd="0" presId="urn:microsoft.com/office/officeart/2005/8/layout/hList1"/>
    <dgm:cxn modelId="{B278EF8A-1090-6F41-940E-9189F66A57BD}" srcId="{F6553825-9D97-584A-898C-1C11CAF6AD95}" destId="{FD478CD5-B496-2D43-973B-D634346F1657}" srcOrd="0" destOrd="0" parTransId="{9D9E8158-993F-084E-B1E6-FB437FCC2DC0}" sibTransId="{B4C6FE8E-87AC-704C-8CD2-EFD030F4F804}"/>
    <dgm:cxn modelId="{A927FA7D-67B1-4BBB-9855-27F2835AB1FD}" type="presParOf" srcId="{880A8E55-3839-B547-A88F-D9CB845457FE}" destId="{7FE24192-F4B8-3E4C-A177-8E6D7BDDDC86}" srcOrd="0" destOrd="0" presId="urn:microsoft.com/office/officeart/2005/8/layout/hList1"/>
    <dgm:cxn modelId="{1F7A36C1-D4F9-480B-A29F-DFC864C7129F}" type="presParOf" srcId="{7FE24192-F4B8-3E4C-A177-8E6D7BDDDC86}" destId="{662F98EA-7723-4F41-B030-8D4B9072EB45}" srcOrd="0" destOrd="0" presId="urn:microsoft.com/office/officeart/2005/8/layout/hList1"/>
    <dgm:cxn modelId="{A48F15D0-86B1-4E25-8F1F-E91FC239D7F2}" type="presParOf" srcId="{7FE24192-F4B8-3E4C-A177-8E6D7BDDDC86}" destId="{4543BE8B-F126-A64F-83F6-C9B6AB912E3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E70491-3A5A-E341-8AF3-E55A7DE8548A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9D67A-3F7D-AA4E-B63C-FB49E8AD37CB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4800" dirty="0" smtClean="0">
              <a:ea typeface="+mn-ea"/>
            </a:rPr>
            <a:t>Rationale:</a:t>
          </a:r>
          <a:endParaRPr lang="en-US" sz="4800" dirty="0"/>
        </a:p>
      </dgm:t>
    </dgm:pt>
    <dgm:pt modelId="{C2A33959-A12E-EE4B-9321-4B35FF6472F5}" type="parTrans" cxnId="{37CE3564-0713-F445-BC70-0EF7031988D7}">
      <dgm:prSet/>
      <dgm:spPr/>
      <dgm:t>
        <a:bodyPr/>
        <a:lstStyle/>
        <a:p>
          <a:endParaRPr lang="en-US"/>
        </a:p>
      </dgm:t>
    </dgm:pt>
    <dgm:pt modelId="{7B5B575B-B4FC-3F41-A39D-EC476FE35502}" type="sibTrans" cxnId="{37CE3564-0713-F445-BC70-0EF7031988D7}">
      <dgm:prSet/>
      <dgm:spPr/>
      <dgm:t>
        <a:bodyPr/>
        <a:lstStyle/>
        <a:p>
          <a:endParaRPr lang="en-US"/>
        </a:p>
      </dgm:t>
    </dgm:pt>
    <dgm:pt modelId="{A34C1AB0-108F-0D48-A37B-3E6AEB03F04C}">
      <dgm:prSet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Is as simple as possible and affects every bit of State</a:t>
          </a:r>
        </a:p>
      </dgm:t>
    </dgm:pt>
    <dgm:pt modelId="{64027232-2DBE-9A4D-B7A0-5AC3EB424AFF}" type="parTrans" cxnId="{1430671B-2F9F-8F43-A89F-6B9F1F7867EA}">
      <dgm:prSet/>
      <dgm:spPr/>
      <dgm:t>
        <a:bodyPr/>
        <a:lstStyle/>
        <a:p>
          <a:endParaRPr lang="en-US"/>
        </a:p>
      </dgm:t>
    </dgm:pt>
    <dgm:pt modelId="{EDA6D999-4F07-F645-8BAE-F250750D3A18}" type="sibTrans" cxnId="{1430671B-2F9F-8F43-A89F-6B9F1F7867EA}">
      <dgm:prSet/>
      <dgm:spPr/>
      <dgm:t>
        <a:bodyPr/>
        <a:lstStyle/>
        <a:p>
          <a:endParaRPr lang="en-US"/>
        </a:p>
      </dgm:t>
    </dgm:pt>
    <dgm:pt modelId="{082CBD4A-E8BF-624E-82D5-5CF738684921}">
      <dgm:prSet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complexity of the round key expansion plus the complexity of the other stages of AES ensure security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gm:t>
    </dgm:pt>
    <dgm:pt modelId="{CE69DE65-E2E8-6F4B-988D-774964907128}" type="parTrans" cxnId="{E89A5584-1344-A24D-A077-8D1D2959CAF5}">
      <dgm:prSet/>
      <dgm:spPr/>
      <dgm:t>
        <a:bodyPr/>
        <a:lstStyle/>
        <a:p>
          <a:endParaRPr lang="en-US"/>
        </a:p>
      </dgm:t>
    </dgm:pt>
    <dgm:pt modelId="{273E629E-BBAB-9F40-8CD2-BDC1BE45B4B2}" type="sibTrans" cxnId="{E89A5584-1344-A24D-A077-8D1D2959CAF5}">
      <dgm:prSet/>
      <dgm:spPr/>
      <dgm:t>
        <a:bodyPr/>
        <a:lstStyle/>
        <a:p>
          <a:endParaRPr lang="en-US"/>
        </a:p>
      </dgm:t>
    </dgm:pt>
    <dgm:pt modelId="{1E9ED761-7147-DC41-95EA-502DA8E39AD9}" type="pres">
      <dgm:prSet presAssocID="{06E70491-3A5A-E341-8AF3-E55A7DE854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06B63D-6819-F149-BE24-03926EE96672}" type="pres">
      <dgm:prSet presAssocID="{3869D67A-3F7D-AA4E-B63C-FB49E8AD37CB}" presName="compNode" presStyleCnt="0"/>
      <dgm:spPr/>
    </dgm:pt>
    <dgm:pt modelId="{AE031E95-656C-0046-BF22-0866F7A08318}" type="pres">
      <dgm:prSet presAssocID="{3869D67A-3F7D-AA4E-B63C-FB49E8AD37CB}" presName="aNode" presStyleLbl="bgShp" presStyleIdx="0" presStyleCnt="1"/>
      <dgm:spPr/>
      <dgm:t>
        <a:bodyPr/>
        <a:lstStyle/>
        <a:p>
          <a:endParaRPr lang="en-US"/>
        </a:p>
      </dgm:t>
    </dgm:pt>
    <dgm:pt modelId="{94800995-0937-414A-A9DD-3CC8FF5CBEEF}" type="pres">
      <dgm:prSet presAssocID="{3869D67A-3F7D-AA4E-B63C-FB49E8AD37CB}" presName="textNode" presStyleLbl="bgShp" presStyleIdx="0" presStyleCnt="1"/>
      <dgm:spPr/>
      <dgm:t>
        <a:bodyPr/>
        <a:lstStyle/>
        <a:p>
          <a:endParaRPr lang="en-US"/>
        </a:p>
      </dgm:t>
    </dgm:pt>
    <dgm:pt modelId="{0A9CBDE6-83C0-634C-B979-1FEADC9B08CF}" type="pres">
      <dgm:prSet presAssocID="{3869D67A-3F7D-AA4E-B63C-FB49E8AD37CB}" presName="compChildNode" presStyleCnt="0"/>
      <dgm:spPr/>
    </dgm:pt>
    <dgm:pt modelId="{18E87D01-36B5-C74E-AFB4-48AA4A8839CA}" type="pres">
      <dgm:prSet presAssocID="{3869D67A-3F7D-AA4E-B63C-FB49E8AD37CB}" presName="theInnerList" presStyleCnt="0"/>
      <dgm:spPr/>
    </dgm:pt>
    <dgm:pt modelId="{B4BF46BC-3A33-6149-9393-EC1CD0316560}" type="pres">
      <dgm:prSet presAssocID="{A34C1AB0-108F-0D48-A37B-3E6AEB03F04C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3D8A2-BBB0-9C44-A25E-98A4D3F42D2E}" type="pres">
      <dgm:prSet presAssocID="{A34C1AB0-108F-0D48-A37B-3E6AEB03F04C}" presName="aSpace2" presStyleCnt="0"/>
      <dgm:spPr/>
    </dgm:pt>
    <dgm:pt modelId="{681F0B88-DB2E-FB4E-836C-9656ECDCAECA}" type="pres">
      <dgm:prSet presAssocID="{082CBD4A-E8BF-624E-82D5-5CF738684921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6F9E8D-AF81-4C27-B8D4-9504C7779884}" type="presOf" srcId="{3869D67A-3F7D-AA4E-B63C-FB49E8AD37CB}" destId="{94800995-0937-414A-A9DD-3CC8FF5CBEEF}" srcOrd="1" destOrd="0" presId="urn:microsoft.com/office/officeart/2005/8/layout/lProcess2"/>
    <dgm:cxn modelId="{1430671B-2F9F-8F43-A89F-6B9F1F7867EA}" srcId="{3869D67A-3F7D-AA4E-B63C-FB49E8AD37CB}" destId="{A34C1AB0-108F-0D48-A37B-3E6AEB03F04C}" srcOrd="0" destOrd="0" parTransId="{64027232-2DBE-9A4D-B7A0-5AC3EB424AFF}" sibTransId="{EDA6D999-4F07-F645-8BAE-F250750D3A18}"/>
    <dgm:cxn modelId="{F6704331-88F0-4115-ADEC-6121BAEDA547}" type="presOf" srcId="{06E70491-3A5A-E341-8AF3-E55A7DE8548A}" destId="{1E9ED761-7147-DC41-95EA-502DA8E39AD9}" srcOrd="0" destOrd="0" presId="urn:microsoft.com/office/officeart/2005/8/layout/lProcess2"/>
    <dgm:cxn modelId="{825AF5DC-AEB5-46DC-9607-C408141AF2DF}" type="presOf" srcId="{A34C1AB0-108F-0D48-A37B-3E6AEB03F04C}" destId="{B4BF46BC-3A33-6149-9393-EC1CD0316560}" srcOrd="0" destOrd="0" presId="urn:microsoft.com/office/officeart/2005/8/layout/lProcess2"/>
    <dgm:cxn modelId="{E89A5584-1344-A24D-A077-8D1D2959CAF5}" srcId="{3869D67A-3F7D-AA4E-B63C-FB49E8AD37CB}" destId="{082CBD4A-E8BF-624E-82D5-5CF738684921}" srcOrd="1" destOrd="0" parTransId="{CE69DE65-E2E8-6F4B-988D-774964907128}" sibTransId="{273E629E-BBAB-9F40-8CD2-BDC1BE45B4B2}"/>
    <dgm:cxn modelId="{EA640AE5-1635-4AEF-853B-820F0538CAC7}" type="presOf" srcId="{3869D67A-3F7D-AA4E-B63C-FB49E8AD37CB}" destId="{AE031E95-656C-0046-BF22-0866F7A08318}" srcOrd="0" destOrd="0" presId="urn:microsoft.com/office/officeart/2005/8/layout/lProcess2"/>
    <dgm:cxn modelId="{D4B321AC-C52D-4B1D-86E6-89F2F564FBBC}" type="presOf" srcId="{082CBD4A-E8BF-624E-82D5-5CF738684921}" destId="{681F0B88-DB2E-FB4E-836C-9656ECDCAECA}" srcOrd="0" destOrd="0" presId="urn:microsoft.com/office/officeart/2005/8/layout/lProcess2"/>
    <dgm:cxn modelId="{37CE3564-0713-F445-BC70-0EF7031988D7}" srcId="{06E70491-3A5A-E341-8AF3-E55A7DE8548A}" destId="{3869D67A-3F7D-AA4E-B63C-FB49E8AD37CB}" srcOrd="0" destOrd="0" parTransId="{C2A33959-A12E-EE4B-9321-4B35FF6472F5}" sibTransId="{7B5B575B-B4FC-3F41-A39D-EC476FE35502}"/>
    <dgm:cxn modelId="{A2BEB437-6136-400A-9399-F90FF0ABE832}" type="presParOf" srcId="{1E9ED761-7147-DC41-95EA-502DA8E39AD9}" destId="{3606B63D-6819-F149-BE24-03926EE96672}" srcOrd="0" destOrd="0" presId="urn:microsoft.com/office/officeart/2005/8/layout/lProcess2"/>
    <dgm:cxn modelId="{3F9A4A9B-F260-41D5-95C6-94C306559646}" type="presParOf" srcId="{3606B63D-6819-F149-BE24-03926EE96672}" destId="{AE031E95-656C-0046-BF22-0866F7A08318}" srcOrd="0" destOrd="0" presId="urn:microsoft.com/office/officeart/2005/8/layout/lProcess2"/>
    <dgm:cxn modelId="{BA6ECF0E-F57D-4AF4-9BFE-93B2C6D33E22}" type="presParOf" srcId="{3606B63D-6819-F149-BE24-03926EE96672}" destId="{94800995-0937-414A-A9DD-3CC8FF5CBEEF}" srcOrd="1" destOrd="0" presId="urn:microsoft.com/office/officeart/2005/8/layout/lProcess2"/>
    <dgm:cxn modelId="{78851375-2B3A-421A-8E35-BDEFAE9831C8}" type="presParOf" srcId="{3606B63D-6819-F149-BE24-03926EE96672}" destId="{0A9CBDE6-83C0-634C-B979-1FEADC9B08CF}" srcOrd="2" destOrd="0" presId="urn:microsoft.com/office/officeart/2005/8/layout/lProcess2"/>
    <dgm:cxn modelId="{D9C54035-CD40-47E5-86DB-EA0FB76B284B}" type="presParOf" srcId="{0A9CBDE6-83C0-634C-B979-1FEADC9B08CF}" destId="{18E87D01-36B5-C74E-AFB4-48AA4A8839CA}" srcOrd="0" destOrd="0" presId="urn:microsoft.com/office/officeart/2005/8/layout/lProcess2"/>
    <dgm:cxn modelId="{ECAFF165-F2BC-449C-90A2-BCF01C3BA9C5}" type="presParOf" srcId="{18E87D01-36B5-C74E-AFB4-48AA4A8839CA}" destId="{B4BF46BC-3A33-6149-9393-EC1CD0316560}" srcOrd="0" destOrd="0" presId="urn:microsoft.com/office/officeart/2005/8/layout/lProcess2"/>
    <dgm:cxn modelId="{0A234612-7D57-44D0-B202-A82B6CDB0B3E}" type="presParOf" srcId="{18E87D01-36B5-C74E-AFB4-48AA4A8839CA}" destId="{36F3D8A2-BBB0-9C44-A25E-98A4D3F42D2E}" srcOrd="1" destOrd="0" presId="urn:microsoft.com/office/officeart/2005/8/layout/lProcess2"/>
    <dgm:cxn modelId="{D05D3452-8DB8-4BCC-B0DE-7AD6430AD994}" type="presParOf" srcId="{18E87D01-36B5-C74E-AFB4-48AA4A8839CA}" destId="{681F0B88-DB2E-FB4E-836C-9656ECDCAEC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ACCAD9-680A-D743-971E-975DA0224500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2D3E8B-1B70-344E-A794-392708999AB0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pPr rtl="0"/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specific criteria that were used are</a:t>
          </a:r>
          <a:r>
            <a:rPr lang="en-US" sz="1800" dirty="0" smtClean="0"/>
            <a:t>:</a:t>
          </a:r>
          <a:endParaRPr lang="en-US" sz="1800" dirty="0"/>
        </a:p>
      </dgm:t>
    </dgm:pt>
    <dgm:pt modelId="{DCA46CED-2F94-B94B-A2C2-0C4CCC493AEB}" type="parTrans" cxnId="{1DCB708E-82D2-0649-84C5-D4BF55A19B1B}">
      <dgm:prSet/>
      <dgm:spPr/>
      <dgm:t>
        <a:bodyPr/>
        <a:lstStyle/>
        <a:p>
          <a:endParaRPr lang="en-US"/>
        </a:p>
      </dgm:t>
    </dgm:pt>
    <dgm:pt modelId="{7E3DC81C-27BE-EC4A-ACF0-E95A9E8F3E82}" type="sibTrans" cxnId="{1DCB708E-82D2-0649-84C5-D4BF55A19B1B}">
      <dgm:prSet/>
      <dgm:spPr/>
      <dgm:t>
        <a:bodyPr/>
        <a:lstStyle/>
        <a:p>
          <a:endParaRPr lang="en-US"/>
        </a:p>
      </dgm:t>
    </dgm:pt>
    <dgm:pt modelId="{1382CF7B-C7F1-3E47-B8E6-38E73A1E0D68}">
      <dgm:prSet/>
      <dgm:spPr/>
      <dgm:t>
        <a:bodyPr/>
        <a:lstStyle/>
        <a:p>
          <a:pPr rtl="0"/>
          <a:r>
            <a:rPr lang="en-US" dirty="0" smtClean="0"/>
            <a:t>Knowledge of a part of the cipher key or round key does not enable calculation of many other round-key bits</a:t>
          </a:r>
          <a:endParaRPr lang="en-US" dirty="0"/>
        </a:p>
      </dgm:t>
    </dgm:pt>
    <dgm:pt modelId="{32639EB1-8FAB-7F44-8D51-D0EAFE63F5ED}" type="parTrans" cxnId="{318FFD8D-63B7-5D4F-B38F-7A5580A54F77}">
      <dgm:prSet/>
      <dgm:spPr/>
      <dgm:t>
        <a:bodyPr/>
        <a:lstStyle/>
        <a:p>
          <a:endParaRPr lang="en-US"/>
        </a:p>
      </dgm:t>
    </dgm:pt>
    <dgm:pt modelId="{1CE5FDF6-4CA0-E649-9D45-5484D7563AE2}" type="sibTrans" cxnId="{318FFD8D-63B7-5D4F-B38F-7A5580A54F77}">
      <dgm:prSet/>
      <dgm:spPr/>
      <dgm:t>
        <a:bodyPr/>
        <a:lstStyle/>
        <a:p>
          <a:endParaRPr lang="en-US"/>
        </a:p>
      </dgm:t>
    </dgm:pt>
    <dgm:pt modelId="{1FFB88C8-D23A-284C-B6EB-3EBEF80E1869}">
      <dgm:prSet/>
      <dgm:spPr/>
      <dgm:t>
        <a:bodyPr/>
        <a:lstStyle/>
        <a:p>
          <a:pPr rtl="0"/>
          <a:r>
            <a:rPr lang="en-US" dirty="0" smtClean="0"/>
            <a:t>An invertible transformation</a:t>
          </a:r>
          <a:endParaRPr lang="en-US" dirty="0"/>
        </a:p>
      </dgm:t>
    </dgm:pt>
    <dgm:pt modelId="{D607BA16-35F5-2840-86BD-DEFC0DB66376}" type="parTrans" cxnId="{AC6A97A0-5FB6-D34F-B39D-B9D55E15250B}">
      <dgm:prSet/>
      <dgm:spPr/>
      <dgm:t>
        <a:bodyPr/>
        <a:lstStyle/>
        <a:p>
          <a:endParaRPr lang="en-US"/>
        </a:p>
      </dgm:t>
    </dgm:pt>
    <dgm:pt modelId="{1C9CADD0-2208-7D41-B311-47D1058A3334}" type="sibTrans" cxnId="{AC6A97A0-5FB6-D34F-B39D-B9D55E15250B}">
      <dgm:prSet/>
      <dgm:spPr/>
      <dgm:t>
        <a:bodyPr/>
        <a:lstStyle/>
        <a:p>
          <a:endParaRPr lang="en-US"/>
        </a:p>
      </dgm:t>
    </dgm:pt>
    <dgm:pt modelId="{7E81624B-ED97-894F-AAA0-53E6672DAD9B}">
      <dgm:prSet/>
      <dgm:spPr/>
      <dgm:t>
        <a:bodyPr/>
        <a:lstStyle/>
        <a:p>
          <a:pPr rtl="0"/>
          <a:r>
            <a:rPr lang="en-US" dirty="0" smtClean="0"/>
            <a:t>Speed on a wide range of processors</a:t>
          </a:r>
          <a:endParaRPr lang="en-US" dirty="0"/>
        </a:p>
      </dgm:t>
    </dgm:pt>
    <dgm:pt modelId="{459D7936-5325-AA4E-971B-4B64742D5FAE}" type="parTrans" cxnId="{D6CAF3B9-DA0C-AD4B-B0E5-E11CDCD286C0}">
      <dgm:prSet/>
      <dgm:spPr/>
      <dgm:t>
        <a:bodyPr/>
        <a:lstStyle/>
        <a:p>
          <a:endParaRPr lang="en-US"/>
        </a:p>
      </dgm:t>
    </dgm:pt>
    <dgm:pt modelId="{6BCF9763-FC8A-094F-8F95-48FBBECCACC0}" type="sibTrans" cxnId="{D6CAF3B9-DA0C-AD4B-B0E5-E11CDCD286C0}">
      <dgm:prSet/>
      <dgm:spPr/>
      <dgm:t>
        <a:bodyPr/>
        <a:lstStyle/>
        <a:p>
          <a:endParaRPr lang="en-US"/>
        </a:p>
      </dgm:t>
    </dgm:pt>
    <dgm:pt modelId="{700BFEFE-33AE-304F-BA09-BF4B94815E12}">
      <dgm:prSet/>
      <dgm:spPr/>
      <dgm:t>
        <a:bodyPr/>
        <a:lstStyle/>
        <a:p>
          <a:pPr rtl="0"/>
          <a:r>
            <a:rPr lang="en-US" dirty="0" smtClean="0"/>
            <a:t>Usage of round constants to eliminate symmetries</a:t>
          </a:r>
          <a:endParaRPr lang="en-US" dirty="0"/>
        </a:p>
      </dgm:t>
    </dgm:pt>
    <dgm:pt modelId="{407A0D4A-DBED-6443-9178-E67F3E877D1C}" type="parTrans" cxnId="{263A83DD-E6D1-8C43-B0F8-DC116B949D18}">
      <dgm:prSet/>
      <dgm:spPr/>
      <dgm:t>
        <a:bodyPr/>
        <a:lstStyle/>
        <a:p>
          <a:endParaRPr lang="en-US"/>
        </a:p>
      </dgm:t>
    </dgm:pt>
    <dgm:pt modelId="{88594F36-7FD7-0E4A-9A59-212C7171504A}" type="sibTrans" cxnId="{263A83DD-E6D1-8C43-B0F8-DC116B949D18}">
      <dgm:prSet/>
      <dgm:spPr/>
      <dgm:t>
        <a:bodyPr/>
        <a:lstStyle/>
        <a:p>
          <a:endParaRPr lang="en-US"/>
        </a:p>
      </dgm:t>
    </dgm:pt>
    <dgm:pt modelId="{4AF0CCD5-2CF2-D744-8446-4426FFC10C6E}">
      <dgm:prSet/>
      <dgm:spPr/>
      <dgm:t>
        <a:bodyPr/>
        <a:lstStyle/>
        <a:p>
          <a:pPr rtl="0"/>
          <a:r>
            <a:rPr lang="en-US" dirty="0" smtClean="0"/>
            <a:t>Diffusion of cipher key differences into the round keys</a:t>
          </a:r>
          <a:endParaRPr lang="en-US" dirty="0"/>
        </a:p>
      </dgm:t>
    </dgm:pt>
    <dgm:pt modelId="{8DAB9A00-1D09-A54F-8993-4572FB68EA76}" type="parTrans" cxnId="{27D765EB-7939-624E-825C-272619E25FC3}">
      <dgm:prSet/>
      <dgm:spPr/>
      <dgm:t>
        <a:bodyPr/>
        <a:lstStyle/>
        <a:p>
          <a:endParaRPr lang="en-US"/>
        </a:p>
      </dgm:t>
    </dgm:pt>
    <dgm:pt modelId="{82CD27FE-83EE-B04E-B181-1B66876054B7}" type="sibTrans" cxnId="{27D765EB-7939-624E-825C-272619E25FC3}">
      <dgm:prSet/>
      <dgm:spPr/>
      <dgm:t>
        <a:bodyPr/>
        <a:lstStyle/>
        <a:p>
          <a:endParaRPr lang="en-US"/>
        </a:p>
      </dgm:t>
    </dgm:pt>
    <dgm:pt modelId="{823A72AC-C6E8-FE4C-97D8-12A83A1687D0}">
      <dgm:prSet/>
      <dgm:spPr/>
      <dgm:t>
        <a:bodyPr/>
        <a:lstStyle/>
        <a:p>
          <a:pPr rtl="0"/>
          <a:r>
            <a:rPr lang="en-US" dirty="0" smtClean="0"/>
            <a:t>Enough nonlinearity to prohibit the full determination of round key differences from cipher key differences only</a:t>
          </a:r>
          <a:endParaRPr lang="en-US" dirty="0"/>
        </a:p>
      </dgm:t>
    </dgm:pt>
    <dgm:pt modelId="{8B25F851-DA21-9F46-BF9D-C0B596311C16}" type="parTrans" cxnId="{BCFBC629-6DBC-DC4C-8B99-81D49AF0C67A}">
      <dgm:prSet/>
      <dgm:spPr/>
      <dgm:t>
        <a:bodyPr/>
        <a:lstStyle/>
        <a:p>
          <a:endParaRPr lang="en-US"/>
        </a:p>
      </dgm:t>
    </dgm:pt>
    <dgm:pt modelId="{CFD30177-65EB-1B4C-8258-BE4F42EC0E71}" type="sibTrans" cxnId="{BCFBC629-6DBC-DC4C-8B99-81D49AF0C67A}">
      <dgm:prSet/>
      <dgm:spPr/>
      <dgm:t>
        <a:bodyPr/>
        <a:lstStyle/>
        <a:p>
          <a:endParaRPr lang="en-US"/>
        </a:p>
      </dgm:t>
    </dgm:pt>
    <dgm:pt modelId="{2EDC8CE7-B207-F84C-A98F-CCF647DBB921}">
      <dgm:prSet/>
      <dgm:spPr/>
      <dgm:t>
        <a:bodyPr/>
        <a:lstStyle/>
        <a:p>
          <a:pPr rtl="0"/>
          <a:r>
            <a:rPr lang="en-US" dirty="0" smtClean="0"/>
            <a:t>Simplicity of description</a:t>
          </a:r>
          <a:endParaRPr lang="en-US" dirty="0"/>
        </a:p>
      </dgm:t>
    </dgm:pt>
    <dgm:pt modelId="{F4DFC3F1-EC5B-344E-A21E-42BA4521D281}" type="parTrans" cxnId="{7C50E06D-5BB5-F64C-92B1-48EA9E9367F3}">
      <dgm:prSet/>
      <dgm:spPr/>
      <dgm:t>
        <a:bodyPr/>
        <a:lstStyle/>
        <a:p>
          <a:endParaRPr lang="en-US"/>
        </a:p>
      </dgm:t>
    </dgm:pt>
    <dgm:pt modelId="{D49B164B-4506-9347-A1F1-8D19B6565466}" type="sibTrans" cxnId="{7C50E06D-5BB5-F64C-92B1-48EA9E9367F3}">
      <dgm:prSet/>
      <dgm:spPr/>
      <dgm:t>
        <a:bodyPr/>
        <a:lstStyle/>
        <a:p>
          <a:endParaRPr lang="en-US"/>
        </a:p>
      </dgm:t>
    </dgm:pt>
    <dgm:pt modelId="{DE38E8B3-13D2-6E46-877C-EFD3AFC6EB89}" type="pres">
      <dgm:prSet presAssocID="{83ACCAD9-680A-D743-971E-975DA022450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ACF56D-2B57-6242-BC98-AB71118E2C73}" type="pres">
      <dgm:prSet presAssocID="{8F2D3E8B-1B70-344E-A794-392708999AB0}" presName="parentLin" presStyleCnt="0"/>
      <dgm:spPr/>
    </dgm:pt>
    <dgm:pt modelId="{50C18710-530A-714A-ABE0-1A9F41FF5A5F}" type="pres">
      <dgm:prSet presAssocID="{8F2D3E8B-1B70-344E-A794-392708999AB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145B3E17-2DA7-6B45-BEAA-2B9A7D3B217D}" type="pres">
      <dgm:prSet presAssocID="{8F2D3E8B-1B70-344E-A794-392708999AB0}" presName="parentText" presStyleLbl="node1" presStyleIdx="0" presStyleCnt="1" custScaleX="140816" custScaleY="126833" custLinFactNeighborX="-100000" custLinFactNeighborY="-9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63CEC-6BAC-4E46-9B93-2E21867DEA51}" type="pres">
      <dgm:prSet presAssocID="{8F2D3E8B-1B70-344E-A794-392708999AB0}" presName="negativeSpace" presStyleCnt="0"/>
      <dgm:spPr/>
    </dgm:pt>
    <dgm:pt modelId="{4389547B-5732-A94A-AD6A-3AA2B292FE31}" type="pres">
      <dgm:prSet presAssocID="{8F2D3E8B-1B70-344E-A794-392708999AB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FBC629-6DBC-DC4C-8B99-81D49AF0C67A}" srcId="{8F2D3E8B-1B70-344E-A794-392708999AB0}" destId="{823A72AC-C6E8-FE4C-97D8-12A83A1687D0}" srcOrd="5" destOrd="0" parTransId="{8B25F851-DA21-9F46-BF9D-C0B596311C16}" sibTransId="{CFD30177-65EB-1B4C-8258-BE4F42EC0E71}"/>
    <dgm:cxn modelId="{41ECDAC1-A45E-49F1-99FB-49CE70187B1B}" type="presOf" srcId="{1FFB88C8-D23A-284C-B6EB-3EBEF80E1869}" destId="{4389547B-5732-A94A-AD6A-3AA2B292FE31}" srcOrd="0" destOrd="1" presId="urn:microsoft.com/office/officeart/2005/8/layout/list1"/>
    <dgm:cxn modelId="{3D0F3B00-32E7-4845-A832-889B225FBC6C}" type="presOf" srcId="{8F2D3E8B-1B70-344E-A794-392708999AB0}" destId="{50C18710-530A-714A-ABE0-1A9F41FF5A5F}" srcOrd="0" destOrd="0" presId="urn:microsoft.com/office/officeart/2005/8/layout/list1"/>
    <dgm:cxn modelId="{6D41AAEA-56EC-45E8-B945-6954815D1CC9}" type="presOf" srcId="{7E81624B-ED97-894F-AAA0-53E6672DAD9B}" destId="{4389547B-5732-A94A-AD6A-3AA2B292FE31}" srcOrd="0" destOrd="2" presId="urn:microsoft.com/office/officeart/2005/8/layout/list1"/>
    <dgm:cxn modelId="{263A83DD-E6D1-8C43-B0F8-DC116B949D18}" srcId="{8F2D3E8B-1B70-344E-A794-392708999AB0}" destId="{700BFEFE-33AE-304F-BA09-BF4B94815E12}" srcOrd="3" destOrd="0" parTransId="{407A0D4A-DBED-6443-9178-E67F3E877D1C}" sibTransId="{88594F36-7FD7-0E4A-9A59-212C7171504A}"/>
    <dgm:cxn modelId="{7C50E06D-5BB5-F64C-92B1-48EA9E9367F3}" srcId="{8F2D3E8B-1B70-344E-A794-392708999AB0}" destId="{2EDC8CE7-B207-F84C-A98F-CCF647DBB921}" srcOrd="6" destOrd="0" parTransId="{F4DFC3F1-EC5B-344E-A21E-42BA4521D281}" sibTransId="{D49B164B-4506-9347-A1F1-8D19B6565466}"/>
    <dgm:cxn modelId="{27D765EB-7939-624E-825C-272619E25FC3}" srcId="{8F2D3E8B-1B70-344E-A794-392708999AB0}" destId="{4AF0CCD5-2CF2-D744-8446-4426FFC10C6E}" srcOrd="4" destOrd="0" parTransId="{8DAB9A00-1D09-A54F-8993-4572FB68EA76}" sibTransId="{82CD27FE-83EE-B04E-B181-1B66876054B7}"/>
    <dgm:cxn modelId="{AC6A97A0-5FB6-D34F-B39D-B9D55E15250B}" srcId="{8F2D3E8B-1B70-344E-A794-392708999AB0}" destId="{1FFB88C8-D23A-284C-B6EB-3EBEF80E1869}" srcOrd="1" destOrd="0" parTransId="{D607BA16-35F5-2840-86BD-DEFC0DB66376}" sibTransId="{1C9CADD0-2208-7D41-B311-47D1058A3334}"/>
    <dgm:cxn modelId="{1DCB708E-82D2-0649-84C5-D4BF55A19B1B}" srcId="{83ACCAD9-680A-D743-971E-975DA0224500}" destId="{8F2D3E8B-1B70-344E-A794-392708999AB0}" srcOrd="0" destOrd="0" parTransId="{DCA46CED-2F94-B94B-A2C2-0C4CCC493AEB}" sibTransId="{7E3DC81C-27BE-EC4A-ACF0-E95A9E8F3E82}"/>
    <dgm:cxn modelId="{42EB70B6-BACA-4907-95E8-C216813B64B5}" type="presOf" srcId="{700BFEFE-33AE-304F-BA09-BF4B94815E12}" destId="{4389547B-5732-A94A-AD6A-3AA2B292FE31}" srcOrd="0" destOrd="3" presId="urn:microsoft.com/office/officeart/2005/8/layout/list1"/>
    <dgm:cxn modelId="{26E7C591-276E-471A-B7F6-F38996D219E7}" type="presOf" srcId="{8F2D3E8B-1B70-344E-A794-392708999AB0}" destId="{145B3E17-2DA7-6B45-BEAA-2B9A7D3B217D}" srcOrd="1" destOrd="0" presId="urn:microsoft.com/office/officeart/2005/8/layout/list1"/>
    <dgm:cxn modelId="{6DDD37D3-D9B8-4DC0-9968-475E2B366903}" type="presOf" srcId="{83ACCAD9-680A-D743-971E-975DA0224500}" destId="{DE38E8B3-13D2-6E46-877C-EFD3AFC6EB89}" srcOrd="0" destOrd="0" presId="urn:microsoft.com/office/officeart/2005/8/layout/list1"/>
    <dgm:cxn modelId="{318FFD8D-63B7-5D4F-B38F-7A5580A54F77}" srcId="{8F2D3E8B-1B70-344E-A794-392708999AB0}" destId="{1382CF7B-C7F1-3E47-B8E6-38E73A1E0D68}" srcOrd="0" destOrd="0" parTransId="{32639EB1-8FAB-7F44-8D51-D0EAFE63F5ED}" sibTransId="{1CE5FDF6-4CA0-E649-9D45-5484D7563AE2}"/>
    <dgm:cxn modelId="{5D990AE7-54F5-441B-A48D-60B1A1DA6ADC}" type="presOf" srcId="{4AF0CCD5-2CF2-D744-8446-4426FFC10C6E}" destId="{4389547B-5732-A94A-AD6A-3AA2B292FE31}" srcOrd="0" destOrd="4" presId="urn:microsoft.com/office/officeart/2005/8/layout/list1"/>
    <dgm:cxn modelId="{E2DA559A-55E1-4CE1-B92F-026669C2E2A4}" type="presOf" srcId="{1382CF7B-C7F1-3E47-B8E6-38E73A1E0D68}" destId="{4389547B-5732-A94A-AD6A-3AA2B292FE31}" srcOrd="0" destOrd="0" presId="urn:microsoft.com/office/officeart/2005/8/layout/list1"/>
    <dgm:cxn modelId="{EDA95259-14BE-44DF-A650-CA2D16A7594C}" type="presOf" srcId="{2EDC8CE7-B207-F84C-A98F-CCF647DBB921}" destId="{4389547B-5732-A94A-AD6A-3AA2B292FE31}" srcOrd="0" destOrd="6" presId="urn:microsoft.com/office/officeart/2005/8/layout/list1"/>
    <dgm:cxn modelId="{D6CAF3B9-DA0C-AD4B-B0E5-E11CDCD286C0}" srcId="{8F2D3E8B-1B70-344E-A794-392708999AB0}" destId="{7E81624B-ED97-894F-AAA0-53E6672DAD9B}" srcOrd="2" destOrd="0" parTransId="{459D7936-5325-AA4E-971B-4B64742D5FAE}" sibTransId="{6BCF9763-FC8A-094F-8F95-48FBBECCACC0}"/>
    <dgm:cxn modelId="{ACB1BEE6-AFA6-421F-AB25-EC011CD5176C}" type="presOf" srcId="{823A72AC-C6E8-FE4C-97D8-12A83A1687D0}" destId="{4389547B-5732-A94A-AD6A-3AA2B292FE31}" srcOrd="0" destOrd="5" presId="urn:microsoft.com/office/officeart/2005/8/layout/list1"/>
    <dgm:cxn modelId="{3621074C-06B4-4A75-89E8-E43CA0C5929A}" type="presParOf" srcId="{DE38E8B3-13D2-6E46-877C-EFD3AFC6EB89}" destId="{46ACF56D-2B57-6242-BC98-AB71118E2C73}" srcOrd="0" destOrd="0" presId="urn:microsoft.com/office/officeart/2005/8/layout/list1"/>
    <dgm:cxn modelId="{222CF603-686A-410B-A226-C573E7765259}" type="presParOf" srcId="{46ACF56D-2B57-6242-BC98-AB71118E2C73}" destId="{50C18710-530A-714A-ABE0-1A9F41FF5A5F}" srcOrd="0" destOrd="0" presId="urn:microsoft.com/office/officeart/2005/8/layout/list1"/>
    <dgm:cxn modelId="{D21DDDC5-7BF7-4C28-90D0-E8EAD597E894}" type="presParOf" srcId="{46ACF56D-2B57-6242-BC98-AB71118E2C73}" destId="{145B3E17-2DA7-6B45-BEAA-2B9A7D3B217D}" srcOrd="1" destOrd="0" presId="urn:microsoft.com/office/officeart/2005/8/layout/list1"/>
    <dgm:cxn modelId="{2B180611-7538-4AC9-B99E-E9DC1FB39F8A}" type="presParOf" srcId="{DE38E8B3-13D2-6E46-877C-EFD3AFC6EB89}" destId="{A8F63CEC-6BAC-4E46-9B93-2E21867DEA51}" srcOrd="1" destOrd="0" presId="urn:microsoft.com/office/officeart/2005/8/layout/list1"/>
    <dgm:cxn modelId="{9EAF0802-5509-4E01-9AF9-D749BBE2340F}" type="presParOf" srcId="{DE38E8B3-13D2-6E46-877C-EFD3AFC6EB89}" destId="{4389547B-5732-A94A-AD6A-3AA2B292FE3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1E94F2-6013-D24B-89E9-F8280B67806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86A373-D9B0-2F4D-B153-63E2DCE15F71}">
      <dgm:prSet phldrT="[Text]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Two separate changes are needed to bring the decryption structure in line with the encryption structure</a:t>
          </a:r>
          <a:endParaRPr lang="en-US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B9A05D-88CA-D843-8F40-506FDAF1FBEF}" type="parTrans" cxnId="{9BDF072E-BAF0-A44B-9F7B-25E6546E3968}">
      <dgm:prSet/>
      <dgm:spPr/>
      <dgm:t>
        <a:bodyPr/>
        <a:lstStyle/>
        <a:p>
          <a:endParaRPr lang="en-US"/>
        </a:p>
      </dgm:t>
    </dgm:pt>
    <dgm:pt modelId="{171C6503-AA86-7E40-A12A-37BBD3E479B9}" type="sibTrans" cxnId="{9BDF072E-BAF0-A44B-9F7B-25E6546E3968}">
      <dgm:prSet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9D99A53E-2B17-1241-A0DF-858B43704ED7}">
      <dgm:prSet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first two stages of the decryption round need to be interchanged</a:t>
          </a:r>
        </a:p>
      </dgm:t>
    </dgm:pt>
    <dgm:pt modelId="{D1B86625-6B07-5B4D-897A-6A6453B23BCE}" type="parTrans" cxnId="{911968D6-0437-5D4C-B3A0-22CA0DD8DAD7}">
      <dgm:prSet/>
      <dgm:spPr/>
      <dgm:t>
        <a:bodyPr/>
        <a:lstStyle/>
        <a:p>
          <a:endParaRPr lang="en-US"/>
        </a:p>
      </dgm:t>
    </dgm:pt>
    <dgm:pt modelId="{8F85CFA4-D479-A740-90CA-767195B24BB4}" type="sibTrans" cxnId="{911968D6-0437-5D4C-B3A0-22CA0DD8DAD7}">
      <dgm:prSet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6A51E3A-1861-9547-9613-D35F4321D5E6}">
      <dgm:prSet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second two stages of the decryption round need to be interchanged</a:t>
          </a:r>
          <a:endParaRPr lang="en-AU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gm:t>
    </dgm:pt>
    <dgm:pt modelId="{26B9E689-05D4-6847-B9ED-DC4E3BCBD84B}" type="parTrans" cxnId="{C9D0E2D9-B661-5241-A933-049C7CCBDA2B}">
      <dgm:prSet/>
      <dgm:spPr/>
      <dgm:t>
        <a:bodyPr/>
        <a:lstStyle/>
        <a:p>
          <a:endParaRPr lang="en-US"/>
        </a:p>
      </dgm:t>
    </dgm:pt>
    <dgm:pt modelId="{C4E05F5D-2DD1-AC41-B105-D168BF526F8A}" type="sibTrans" cxnId="{C9D0E2D9-B661-5241-A933-049C7CCBDA2B}">
      <dgm:prSet/>
      <dgm:spPr/>
      <dgm:t>
        <a:bodyPr/>
        <a:lstStyle/>
        <a:p>
          <a:endParaRPr lang="en-US"/>
        </a:p>
      </dgm:t>
    </dgm:pt>
    <dgm:pt modelId="{46421A4E-2E45-D441-B03A-E01D590E18C1}" type="pres">
      <dgm:prSet presAssocID="{FB1E94F2-6013-D24B-89E9-F8280B67806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EA5BA2-9594-EC49-A0E6-82E322DF5B42}" type="pres">
      <dgm:prSet presAssocID="{FB1E94F2-6013-D24B-89E9-F8280B678064}" presName="dummyMaxCanvas" presStyleCnt="0">
        <dgm:presLayoutVars/>
      </dgm:prSet>
      <dgm:spPr/>
    </dgm:pt>
    <dgm:pt modelId="{2B7D8B98-68EB-1F48-9CBD-13820C72237A}" type="pres">
      <dgm:prSet presAssocID="{FB1E94F2-6013-D24B-89E9-F8280B678064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9B5AE-1528-3C49-9519-948A30667D89}" type="pres">
      <dgm:prSet presAssocID="{FB1E94F2-6013-D24B-89E9-F8280B678064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FF59A-1DAC-8A47-9105-EF87DEB6E1E1}" type="pres">
      <dgm:prSet presAssocID="{FB1E94F2-6013-D24B-89E9-F8280B678064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4FC045-E72C-9345-99CB-5FB97D0ED5C9}" type="pres">
      <dgm:prSet presAssocID="{FB1E94F2-6013-D24B-89E9-F8280B678064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87F03-0F21-3D43-90DF-A9451F160134}" type="pres">
      <dgm:prSet presAssocID="{FB1E94F2-6013-D24B-89E9-F8280B678064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5F301-86A1-0C4B-B86F-9C15603AE4E3}" type="pres">
      <dgm:prSet presAssocID="{FB1E94F2-6013-D24B-89E9-F8280B678064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1B85D8-F744-D540-9E89-3E17779ADA15}" type="pres">
      <dgm:prSet presAssocID="{FB1E94F2-6013-D24B-89E9-F8280B678064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43B27-DEB1-F54B-B054-03C7B22E1215}" type="pres">
      <dgm:prSet presAssocID="{FB1E94F2-6013-D24B-89E9-F8280B678064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97B441-E085-4E41-957F-2449253D9F0E}" type="presOf" srcId="{FB1E94F2-6013-D24B-89E9-F8280B678064}" destId="{46421A4E-2E45-D441-B03A-E01D590E18C1}" srcOrd="0" destOrd="0" presId="urn:microsoft.com/office/officeart/2005/8/layout/vProcess5"/>
    <dgm:cxn modelId="{4A58BD41-B562-4AC8-85EF-237BC18C0054}" type="presOf" srcId="{A186A373-D9B0-2F4D-B153-63E2DCE15F71}" destId="{E2B5F301-86A1-0C4B-B86F-9C15603AE4E3}" srcOrd="1" destOrd="0" presId="urn:microsoft.com/office/officeart/2005/8/layout/vProcess5"/>
    <dgm:cxn modelId="{D9CA834F-04C6-4F55-BD92-A43E9118D2DD}" type="presOf" srcId="{16A51E3A-1861-9547-9613-D35F4321D5E6}" destId="{9F443B27-DEB1-F54B-B054-03C7B22E1215}" srcOrd="1" destOrd="0" presId="urn:microsoft.com/office/officeart/2005/8/layout/vProcess5"/>
    <dgm:cxn modelId="{53255057-76C1-4726-A2B0-762345652B7E}" type="presOf" srcId="{16A51E3A-1861-9547-9613-D35F4321D5E6}" destId="{3B6FF59A-1DAC-8A47-9105-EF87DEB6E1E1}" srcOrd="0" destOrd="0" presId="urn:microsoft.com/office/officeart/2005/8/layout/vProcess5"/>
    <dgm:cxn modelId="{E1988C1B-CA4D-4F69-8BFA-AC5583BEEF9E}" type="presOf" srcId="{9D99A53E-2B17-1241-A0DF-858B43704ED7}" destId="{1449B5AE-1528-3C49-9519-948A30667D89}" srcOrd="0" destOrd="0" presId="urn:microsoft.com/office/officeart/2005/8/layout/vProcess5"/>
    <dgm:cxn modelId="{BFDFF0BC-AFE1-4849-9458-1C40D35C6D01}" type="presOf" srcId="{9D99A53E-2B17-1241-A0DF-858B43704ED7}" destId="{C21B85D8-F744-D540-9E89-3E17779ADA15}" srcOrd="1" destOrd="0" presId="urn:microsoft.com/office/officeart/2005/8/layout/vProcess5"/>
    <dgm:cxn modelId="{2FA9747A-C94B-4242-B6BE-F04860BF775E}" type="presOf" srcId="{8F85CFA4-D479-A740-90CA-767195B24BB4}" destId="{4DE87F03-0F21-3D43-90DF-A9451F160134}" srcOrd="0" destOrd="0" presId="urn:microsoft.com/office/officeart/2005/8/layout/vProcess5"/>
    <dgm:cxn modelId="{C0830993-ECED-474C-90D5-9EF3F406AFCB}" type="presOf" srcId="{171C6503-AA86-7E40-A12A-37BBD3E479B9}" destId="{464FC045-E72C-9345-99CB-5FB97D0ED5C9}" srcOrd="0" destOrd="0" presId="urn:microsoft.com/office/officeart/2005/8/layout/vProcess5"/>
    <dgm:cxn modelId="{911968D6-0437-5D4C-B3A0-22CA0DD8DAD7}" srcId="{FB1E94F2-6013-D24B-89E9-F8280B678064}" destId="{9D99A53E-2B17-1241-A0DF-858B43704ED7}" srcOrd="1" destOrd="0" parTransId="{D1B86625-6B07-5B4D-897A-6A6453B23BCE}" sibTransId="{8F85CFA4-D479-A740-90CA-767195B24BB4}"/>
    <dgm:cxn modelId="{C9D0E2D9-B661-5241-A933-049C7CCBDA2B}" srcId="{FB1E94F2-6013-D24B-89E9-F8280B678064}" destId="{16A51E3A-1861-9547-9613-D35F4321D5E6}" srcOrd="2" destOrd="0" parTransId="{26B9E689-05D4-6847-B9ED-DC4E3BCBD84B}" sibTransId="{C4E05F5D-2DD1-AC41-B105-D168BF526F8A}"/>
    <dgm:cxn modelId="{9BDF072E-BAF0-A44B-9F7B-25E6546E3968}" srcId="{FB1E94F2-6013-D24B-89E9-F8280B678064}" destId="{A186A373-D9B0-2F4D-B153-63E2DCE15F71}" srcOrd="0" destOrd="0" parTransId="{6DB9A05D-88CA-D843-8F40-506FDAF1FBEF}" sibTransId="{171C6503-AA86-7E40-A12A-37BBD3E479B9}"/>
    <dgm:cxn modelId="{047F4ADC-29A1-4D5B-BB6B-E3F837DB3505}" type="presOf" srcId="{A186A373-D9B0-2F4D-B153-63E2DCE15F71}" destId="{2B7D8B98-68EB-1F48-9CBD-13820C72237A}" srcOrd="0" destOrd="0" presId="urn:microsoft.com/office/officeart/2005/8/layout/vProcess5"/>
    <dgm:cxn modelId="{A90AEB56-5BE7-4665-944C-31DBA6E1671E}" type="presParOf" srcId="{46421A4E-2E45-D441-B03A-E01D590E18C1}" destId="{04EA5BA2-9594-EC49-A0E6-82E322DF5B42}" srcOrd="0" destOrd="0" presId="urn:microsoft.com/office/officeart/2005/8/layout/vProcess5"/>
    <dgm:cxn modelId="{397C3681-342F-4270-BB83-C225912626D0}" type="presParOf" srcId="{46421A4E-2E45-D441-B03A-E01D590E18C1}" destId="{2B7D8B98-68EB-1F48-9CBD-13820C72237A}" srcOrd="1" destOrd="0" presId="urn:microsoft.com/office/officeart/2005/8/layout/vProcess5"/>
    <dgm:cxn modelId="{0AA80402-9637-410E-B2CF-C5EE11DF5674}" type="presParOf" srcId="{46421A4E-2E45-D441-B03A-E01D590E18C1}" destId="{1449B5AE-1528-3C49-9519-948A30667D89}" srcOrd="2" destOrd="0" presId="urn:microsoft.com/office/officeart/2005/8/layout/vProcess5"/>
    <dgm:cxn modelId="{93E4AB48-92E9-49AC-8B63-D67F15AD616D}" type="presParOf" srcId="{46421A4E-2E45-D441-B03A-E01D590E18C1}" destId="{3B6FF59A-1DAC-8A47-9105-EF87DEB6E1E1}" srcOrd="3" destOrd="0" presId="urn:microsoft.com/office/officeart/2005/8/layout/vProcess5"/>
    <dgm:cxn modelId="{22073449-3666-431D-83E8-381F3B48EB12}" type="presParOf" srcId="{46421A4E-2E45-D441-B03A-E01D590E18C1}" destId="{464FC045-E72C-9345-99CB-5FB97D0ED5C9}" srcOrd="4" destOrd="0" presId="urn:microsoft.com/office/officeart/2005/8/layout/vProcess5"/>
    <dgm:cxn modelId="{FB7239A6-9B8E-4E60-9374-E0DD5676430D}" type="presParOf" srcId="{46421A4E-2E45-D441-B03A-E01D590E18C1}" destId="{4DE87F03-0F21-3D43-90DF-A9451F160134}" srcOrd="5" destOrd="0" presId="urn:microsoft.com/office/officeart/2005/8/layout/vProcess5"/>
    <dgm:cxn modelId="{FC089F46-FBE2-472C-AAB1-A484AC0B4030}" type="presParOf" srcId="{46421A4E-2E45-D441-B03A-E01D590E18C1}" destId="{E2B5F301-86A1-0C4B-B86F-9C15603AE4E3}" srcOrd="6" destOrd="0" presId="urn:microsoft.com/office/officeart/2005/8/layout/vProcess5"/>
    <dgm:cxn modelId="{558FE6AF-3EF0-4509-8B77-B8DD96597CDC}" type="presParOf" srcId="{46421A4E-2E45-D441-B03A-E01D590E18C1}" destId="{C21B85D8-F744-D540-9E89-3E17779ADA15}" srcOrd="7" destOrd="0" presId="urn:microsoft.com/office/officeart/2005/8/layout/vProcess5"/>
    <dgm:cxn modelId="{412ECDB5-648D-4BC8-82EF-3B7A05F28291}" type="presParOf" srcId="{46421A4E-2E45-D441-B03A-E01D590E18C1}" destId="{9F443B27-DEB1-F54B-B054-03C7B22E121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ECE8B2-815E-AF45-A8E2-C48AE6599833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5F4D75-8518-5747-81A4-0D90FC5E4A43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transformations </a:t>
          </a:r>
          <a:r>
            <a:rPr lang="en-US" sz="20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0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do not alter the sequence of bytes in State</a:t>
          </a:r>
          <a:endParaRPr 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7024BAA-1026-AA4C-87C0-30A96D268D9E}" type="parTrans" cxnId="{0826BFA7-3F96-DE4E-9BA6-E2BDB5D88557}">
      <dgm:prSet/>
      <dgm:spPr/>
      <dgm:t>
        <a:bodyPr/>
        <a:lstStyle/>
        <a:p>
          <a:endParaRPr lang="en-US"/>
        </a:p>
      </dgm:t>
    </dgm:pt>
    <dgm:pt modelId="{B9C7CD52-FF2C-614D-98C7-6D1DA703DB53}" type="sibTrans" cxnId="{0826BFA7-3F96-DE4E-9BA6-E2BDB5D88557}">
      <dgm:prSet/>
      <dgm:spPr/>
      <dgm:t>
        <a:bodyPr/>
        <a:lstStyle/>
        <a:p>
          <a:endParaRPr lang="en-US"/>
        </a:p>
      </dgm:t>
    </dgm:pt>
    <dgm:pt modelId="{2E3AEE65-F594-AB44-B6F9-E0B39BB7552C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we view the key as a sequence of words, then both </a:t>
          </a:r>
          <a:r>
            <a:rPr lang="en-US" sz="20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0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operate on State one column at a time</a:t>
          </a:r>
          <a:endParaRPr 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D33630-6062-9746-B7BD-62CC27955C50}" type="parTrans" cxnId="{8C1A7303-C737-594F-A80D-CC00B80D4AA4}">
      <dgm:prSet/>
      <dgm:spPr/>
      <dgm:t>
        <a:bodyPr/>
        <a:lstStyle/>
        <a:p>
          <a:endParaRPr lang="en-US"/>
        </a:p>
      </dgm:t>
    </dgm:pt>
    <dgm:pt modelId="{2D4FB21B-63B0-B04E-865B-A8B074DDF128}" type="sibTrans" cxnId="{8C1A7303-C737-594F-A80D-CC00B80D4AA4}">
      <dgm:prSet/>
      <dgm:spPr/>
      <dgm:t>
        <a:bodyPr/>
        <a:lstStyle/>
        <a:p>
          <a:endParaRPr lang="en-US"/>
        </a:p>
      </dgm:t>
    </dgm:pt>
    <dgm:pt modelId="{5F3ECA63-6B5F-8F42-89E9-75ECB403039B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These two operations are linear with respect to the column input</a:t>
          </a:r>
          <a:endParaRPr 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D97FFB-9EB7-8940-9897-206C84D4C03F}" type="parTrans" cxnId="{AA933530-BA27-4048-95BB-359B5A890C9F}">
      <dgm:prSet/>
      <dgm:spPr/>
      <dgm:t>
        <a:bodyPr/>
        <a:lstStyle/>
        <a:p>
          <a:endParaRPr lang="en-US"/>
        </a:p>
      </dgm:t>
    </dgm:pt>
    <dgm:pt modelId="{FDC2DB96-3E0C-9049-A3D4-36D4A01A1904}" type="sibTrans" cxnId="{AA933530-BA27-4048-95BB-359B5A890C9F}">
      <dgm:prSet/>
      <dgm:spPr/>
      <dgm:t>
        <a:bodyPr/>
        <a:lstStyle/>
        <a:p>
          <a:endParaRPr lang="en-US"/>
        </a:p>
      </dgm:t>
    </dgm:pt>
    <dgm:pt modelId="{0396E32A-C255-F344-B414-4FC5FF49CC5A}" type="pres">
      <dgm:prSet presAssocID="{1BECE8B2-815E-AF45-A8E2-C48AE659983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CA"/>
        </a:p>
      </dgm:t>
    </dgm:pt>
    <dgm:pt modelId="{3F341486-C12E-D04E-A6FA-331F97019BFC}" type="pres">
      <dgm:prSet presAssocID="{AA5F4D75-8518-5747-81A4-0D90FC5E4A43}" presName="vertOne" presStyleCnt="0"/>
      <dgm:spPr/>
    </dgm:pt>
    <dgm:pt modelId="{E1BCB4E7-27C0-884A-8DC6-778A2C3FE5CF}" type="pres">
      <dgm:prSet presAssocID="{AA5F4D75-8518-5747-81A4-0D90FC5E4A43}" presName="txOne" presStyleLbl="node0" presStyleIdx="0" presStyleCnt="3" custScaleX="10941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60690B6F-2631-5C4A-9B9D-1CE98A5CBB1B}" type="pres">
      <dgm:prSet presAssocID="{AA5F4D75-8518-5747-81A4-0D90FC5E4A43}" presName="horzOne" presStyleCnt="0"/>
      <dgm:spPr/>
    </dgm:pt>
    <dgm:pt modelId="{0A85C779-E6AD-6D4B-99F2-BF158631D9AA}" type="pres">
      <dgm:prSet presAssocID="{B9C7CD52-FF2C-614D-98C7-6D1DA703DB53}" presName="sibSpaceOne" presStyleCnt="0"/>
      <dgm:spPr/>
    </dgm:pt>
    <dgm:pt modelId="{DB2ED723-5724-9743-B4BF-ADB5F97FB42E}" type="pres">
      <dgm:prSet presAssocID="{2E3AEE65-F594-AB44-B6F9-E0B39BB7552C}" presName="vertOne" presStyleCnt="0"/>
      <dgm:spPr/>
    </dgm:pt>
    <dgm:pt modelId="{F07597C6-616F-604F-9A31-B60C13024E98}" type="pres">
      <dgm:prSet presAssocID="{2E3AEE65-F594-AB44-B6F9-E0B39BB7552C}" presName="txOne" presStyleLbl="node0" presStyleIdx="1" presStyleCnt="3" custScaleX="10941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C754766B-2A38-1943-8314-9A3A0F405C2D}" type="pres">
      <dgm:prSet presAssocID="{2E3AEE65-F594-AB44-B6F9-E0B39BB7552C}" presName="horzOne" presStyleCnt="0"/>
      <dgm:spPr/>
    </dgm:pt>
    <dgm:pt modelId="{3669F3D2-A9B8-A149-94EF-F004C2E6464D}" type="pres">
      <dgm:prSet presAssocID="{2D4FB21B-63B0-B04E-865B-A8B074DDF128}" presName="sibSpaceOne" presStyleCnt="0"/>
      <dgm:spPr/>
    </dgm:pt>
    <dgm:pt modelId="{010706CF-4F28-1447-8345-6EB23301C5BF}" type="pres">
      <dgm:prSet presAssocID="{5F3ECA63-6B5F-8F42-89E9-75ECB403039B}" presName="vertOne" presStyleCnt="0"/>
      <dgm:spPr/>
    </dgm:pt>
    <dgm:pt modelId="{5B9A5167-9C35-EE4F-A496-CFC95A66C39C}" type="pres">
      <dgm:prSet presAssocID="{5F3ECA63-6B5F-8F42-89E9-75ECB403039B}" presName="txOne" presStyleLbl="node0" presStyleIdx="2" presStyleCnt="3" custScaleX="10941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AD2C0982-D3A3-874C-A0B5-0078373543A9}" type="pres">
      <dgm:prSet presAssocID="{5F3ECA63-6B5F-8F42-89E9-75ECB403039B}" presName="horzOne" presStyleCnt="0"/>
      <dgm:spPr/>
    </dgm:pt>
  </dgm:ptLst>
  <dgm:cxnLst>
    <dgm:cxn modelId="{0826BFA7-3F96-DE4E-9BA6-E2BDB5D88557}" srcId="{1BECE8B2-815E-AF45-A8E2-C48AE6599833}" destId="{AA5F4D75-8518-5747-81A4-0D90FC5E4A43}" srcOrd="0" destOrd="0" parTransId="{97024BAA-1026-AA4C-87C0-30A96D268D9E}" sibTransId="{B9C7CD52-FF2C-614D-98C7-6D1DA703DB53}"/>
    <dgm:cxn modelId="{8C1A7303-C737-594F-A80D-CC00B80D4AA4}" srcId="{1BECE8B2-815E-AF45-A8E2-C48AE6599833}" destId="{2E3AEE65-F594-AB44-B6F9-E0B39BB7552C}" srcOrd="1" destOrd="0" parTransId="{9DD33630-6062-9746-B7BD-62CC27955C50}" sibTransId="{2D4FB21B-63B0-B04E-865B-A8B074DDF128}"/>
    <dgm:cxn modelId="{5D7D2656-7990-483D-8EF7-3A7A757CD17F}" type="presOf" srcId="{5F3ECA63-6B5F-8F42-89E9-75ECB403039B}" destId="{5B9A5167-9C35-EE4F-A496-CFC95A66C39C}" srcOrd="0" destOrd="0" presId="urn:microsoft.com/office/officeart/2005/8/layout/hierarchy4"/>
    <dgm:cxn modelId="{AA933530-BA27-4048-95BB-359B5A890C9F}" srcId="{1BECE8B2-815E-AF45-A8E2-C48AE6599833}" destId="{5F3ECA63-6B5F-8F42-89E9-75ECB403039B}" srcOrd="2" destOrd="0" parTransId="{61D97FFB-9EB7-8940-9897-206C84D4C03F}" sibTransId="{FDC2DB96-3E0C-9049-A3D4-36D4A01A1904}"/>
    <dgm:cxn modelId="{73138B6E-660F-4CD3-A996-BDF76B8D2FDC}" type="presOf" srcId="{2E3AEE65-F594-AB44-B6F9-E0B39BB7552C}" destId="{F07597C6-616F-604F-9A31-B60C13024E98}" srcOrd="0" destOrd="0" presId="urn:microsoft.com/office/officeart/2005/8/layout/hierarchy4"/>
    <dgm:cxn modelId="{B7A35D3B-7C5B-42DF-9784-6FAD5A4DA678}" type="presOf" srcId="{AA5F4D75-8518-5747-81A4-0D90FC5E4A43}" destId="{E1BCB4E7-27C0-884A-8DC6-778A2C3FE5CF}" srcOrd="0" destOrd="0" presId="urn:microsoft.com/office/officeart/2005/8/layout/hierarchy4"/>
    <dgm:cxn modelId="{09089BD5-BC68-4D7E-83DA-C8C49E9FD017}" type="presOf" srcId="{1BECE8B2-815E-AF45-A8E2-C48AE6599833}" destId="{0396E32A-C255-F344-B414-4FC5FF49CC5A}" srcOrd="0" destOrd="0" presId="urn:microsoft.com/office/officeart/2005/8/layout/hierarchy4"/>
    <dgm:cxn modelId="{3628240A-F22A-48B5-96B9-2A7D5B015089}" type="presParOf" srcId="{0396E32A-C255-F344-B414-4FC5FF49CC5A}" destId="{3F341486-C12E-D04E-A6FA-331F97019BFC}" srcOrd="0" destOrd="0" presId="urn:microsoft.com/office/officeart/2005/8/layout/hierarchy4"/>
    <dgm:cxn modelId="{8CE57FAF-1B61-4C79-AD65-8CFC892707CD}" type="presParOf" srcId="{3F341486-C12E-D04E-A6FA-331F97019BFC}" destId="{E1BCB4E7-27C0-884A-8DC6-778A2C3FE5CF}" srcOrd="0" destOrd="0" presId="urn:microsoft.com/office/officeart/2005/8/layout/hierarchy4"/>
    <dgm:cxn modelId="{73DA8206-5037-44F5-B26A-0222812B7F83}" type="presParOf" srcId="{3F341486-C12E-D04E-A6FA-331F97019BFC}" destId="{60690B6F-2631-5C4A-9B9D-1CE98A5CBB1B}" srcOrd="1" destOrd="0" presId="urn:microsoft.com/office/officeart/2005/8/layout/hierarchy4"/>
    <dgm:cxn modelId="{B2565A72-E1A2-4C88-90C9-5818EE62E035}" type="presParOf" srcId="{0396E32A-C255-F344-B414-4FC5FF49CC5A}" destId="{0A85C779-E6AD-6D4B-99F2-BF158631D9AA}" srcOrd="1" destOrd="0" presId="urn:microsoft.com/office/officeart/2005/8/layout/hierarchy4"/>
    <dgm:cxn modelId="{CC12BE6E-B821-4C8C-94F3-72744FF6A54B}" type="presParOf" srcId="{0396E32A-C255-F344-B414-4FC5FF49CC5A}" destId="{DB2ED723-5724-9743-B4BF-ADB5F97FB42E}" srcOrd="2" destOrd="0" presId="urn:microsoft.com/office/officeart/2005/8/layout/hierarchy4"/>
    <dgm:cxn modelId="{5EACF547-BBFA-479A-826F-249869418FDE}" type="presParOf" srcId="{DB2ED723-5724-9743-B4BF-ADB5F97FB42E}" destId="{F07597C6-616F-604F-9A31-B60C13024E98}" srcOrd="0" destOrd="0" presId="urn:microsoft.com/office/officeart/2005/8/layout/hierarchy4"/>
    <dgm:cxn modelId="{0FB439D5-1398-4BDB-8B62-E4F2A9766694}" type="presParOf" srcId="{DB2ED723-5724-9743-B4BF-ADB5F97FB42E}" destId="{C754766B-2A38-1943-8314-9A3A0F405C2D}" srcOrd="1" destOrd="0" presId="urn:microsoft.com/office/officeart/2005/8/layout/hierarchy4"/>
    <dgm:cxn modelId="{2EDE7282-59E4-42F8-A76F-AADA91DC5B78}" type="presParOf" srcId="{0396E32A-C255-F344-B414-4FC5FF49CC5A}" destId="{3669F3D2-A9B8-A149-94EF-F004C2E6464D}" srcOrd="3" destOrd="0" presId="urn:microsoft.com/office/officeart/2005/8/layout/hierarchy4"/>
    <dgm:cxn modelId="{3285EF92-14C1-4459-998D-12FD7C338690}" type="presParOf" srcId="{0396E32A-C255-F344-B414-4FC5FF49CC5A}" destId="{010706CF-4F28-1447-8345-6EB23301C5BF}" srcOrd="4" destOrd="0" presId="urn:microsoft.com/office/officeart/2005/8/layout/hierarchy4"/>
    <dgm:cxn modelId="{1575F8D8-45F2-44BB-B9C9-1854AE674F7C}" type="presParOf" srcId="{010706CF-4F28-1447-8345-6EB23301C5BF}" destId="{5B9A5167-9C35-EE4F-A496-CFC95A66C39C}" srcOrd="0" destOrd="0" presId="urn:microsoft.com/office/officeart/2005/8/layout/hierarchy4"/>
    <dgm:cxn modelId="{168234C8-161C-4906-822B-73BD00DE3706}" type="presParOf" srcId="{010706CF-4F28-1447-8345-6EB23301C5BF}" destId="{AD2C0982-D3A3-874C-A0B5-0078373543A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20443-5252-1642-B586-95AA8715A297}">
      <dsp:nvSpPr>
        <dsp:cNvPr id="0" name=""/>
        <dsp:cNvSpPr/>
      </dsp:nvSpPr>
      <dsp:spPr>
        <a:xfrm>
          <a:off x="1585812" y="0"/>
          <a:ext cx="5105400" cy="51054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2C4F4C-FCB1-0443-B6B2-CA769993A894}">
      <dsp:nvSpPr>
        <dsp:cNvPr id="0" name=""/>
        <dsp:cNvSpPr/>
      </dsp:nvSpPr>
      <dsp:spPr>
        <a:xfrm>
          <a:off x="1223472" y="0"/>
          <a:ext cx="2668531" cy="2248663"/>
        </a:xfrm>
        <a:prstGeom prst="roundRect">
          <a:avLst/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one of the operations used in the algorithm is division, then we need to work in arithmetic defined over a field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Division requires that each nonzero element have a multiplicative inverse</a:t>
          </a:r>
          <a:endParaRPr lang="en-US" sz="1200" kern="1200" dirty="0"/>
        </a:p>
      </dsp:txBody>
      <dsp:txXfrm>
        <a:off x="1333243" y="109771"/>
        <a:ext cx="2448989" cy="2029121"/>
      </dsp:txXfrm>
    </dsp:sp>
    <dsp:sp modelId="{1E69615E-8EAD-AB48-9679-74DB2A770416}">
      <dsp:nvSpPr>
        <dsp:cNvPr id="0" name=""/>
        <dsp:cNvSpPr/>
      </dsp:nvSpPr>
      <dsp:spPr>
        <a:xfrm>
          <a:off x="4423874" y="0"/>
          <a:ext cx="2780543" cy="2248663"/>
        </a:xfrm>
        <a:prstGeom prst="roundRect">
          <a:avLst/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convenience and for implementation efficiency we would like to work with integers that fit exactly into a given number of bits with no wasted bit patterns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Integers in the range 0 through      2</a:t>
          </a:r>
          <a:r>
            <a:rPr lang="en-US" sz="1200" kern="1200" baseline="30000" dirty="0" smtClean="0"/>
            <a:t>n</a:t>
          </a:r>
          <a:r>
            <a:rPr lang="en-US" sz="1200" kern="1200" dirty="0" smtClean="0"/>
            <a:t> – 1, which fit into an </a:t>
          </a:r>
          <a:r>
            <a:rPr lang="en-US" sz="1200" i="1" kern="1200" dirty="0" smtClean="0"/>
            <a:t>n-</a:t>
          </a:r>
          <a:r>
            <a:rPr lang="en-US" sz="1200" kern="1200" dirty="0" smtClean="0"/>
            <a:t>bit word</a:t>
          </a:r>
          <a:endParaRPr lang="en-US" sz="1200" kern="1200" baseline="30000" dirty="0"/>
        </a:p>
      </dsp:txBody>
      <dsp:txXfrm>
        <a:off x="4533645" y="109771"/>
        <a:ext cx="2561001" cy="2029121"/>
      </dsp:txXfrm>
    </dsp:sp>
    <dsp:sp modelId="{05C5B60B-B2A0-E145-A453-C1470DD027A7}">
      <dsp:nvSpPr>
        <dsp:cNvPr id="0" name=""/>
        <dsp:cNvSpPr/>
      </dsp:nvSpPr>
      <dsp:spPr>
        <a:xfrm>
          <a:off x="1143001" y="2895609"/>
          <a:ext cx="2722995" cy="2170959"/>
        </a:xfrm>
        <a:prstGeom prst="roundRect">
          <a:avLst/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set of such integers, Z</a:t>
          </a:r>
          <a:r>
            <a:rPr lang="en-US" sz="1600" kern="1200" baseline="-25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sz="16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using modular arithmetic, is not a field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For example, the integer 2 has no multiplicative inverse in Z</a:t>
          </a:r>
          <a:r>
            <a:rPr lang="en-US" sz="1200" kern="1200" baseline="-25000" dirty="0" smtClean="0"/>
            <a:t>2</a:t>
          </a:r>
          <a:r>
            <a:rPr lang="en-US" sz="1200" kern="1200" baseline="30000" dirty="0" smtClean="0"/>
            <a:t>n</a:t>
          </a:r>
          <a:r>
            <a:rPr lang="en-US" sz="1200" kern="1200" dirty="0" smtClean="0"/>
            <a:t>, that is, there is no integer </a:t>
          </a:r>
          <a:r>
            <a:rPr lang="en-US" sz="1200" i="1" kern="1200" dirty="0" smtClean="0"/>
            <a:t>b, </a:t>
          </a:r>
          <a:r>
            <a:rPr lang="en-US" sz="1200" kern="1200" dirty="0" smtClean="0"/>
            <a:t>such that 2</a:t>
          </a:r>
          <a:r>
            <a:rPr lang="en-US" sz="1200" i="1" kern="1200" dirty="0" smtClean="0"/>
            <a:t>b </a:t>
          </a:r>
          <a:r>
            <a:rPr lang="en-US" sz="1200" kern="1200" dirty="0" smtClean="0"/>
            <a:t>mod 2</a:t>
          </a:r>
          <a:r>
            <a:rPr lang="en-US" sz="1200" i="1" kern="1200" baseline="30000" dirty="0" smtClean="0"/>
            <a:t>n</a:t>
          </a:r>
          <a:r>
            <a:rPr lang="en-US" sz="1200" i="1" kern="1200" dirty="0" smtClean="0"/>
            <a:t> = 1</a:t>
          </a:r>
          <a:endParaRPr lang="en-US" sz="1200" kern="1200" dirty="0"/>
        </a:p>
      </dsp:txBody>
      <dsp:txXfrm>
        <a:off x="1248978" y="3001586"/>
        <a:ext cx="2511041" cy="1959005"/>
      </dsp:txXfrm>
    </dsp:sp>
    <dsp:sp modelId="{308FFFF3-6EB2-D642-A9D4-50355939D367}">
      <dsp:nvSpPr>
        <dsp:cNvPr id="0" name=""/>
        <dsp:cNvSpPr/>
      </dsp:nvSpPr>
      <dsp:spPr>
        <a:xfrm>
          <a:off x="4495799" y="2819395"/>
          <a:ext cx="2638858" cy="2248642"/>
        </a:xfrm>
        <a:prstGeom prst="roundRect">
          <a:avLst/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finite field containing 2</a:t>
          </a:r>
          <a:r>
            <a:rPr lang="en-US" sz="16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elements is referred to as GF(2</a:t>
          </a:r>
          <a:r>
            <a:rPr lang="en-US" sz="16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Every polynomial in GF(2</a:t>
          </a:r>
          <a:r>
            <a:rPr lang="en-US" sz="1200" kern="1200" baseline="30000" dirty="0" smtClean="0"/>
            <a:t>n</a:t>
          </a:r>
          <a:r>
            <a:rPr lang="en-US" sz="1200" kern="1200" dirty="0" smtClean="0"/>
            <a:t>) can be represented by an n-bit number</a:t>
          </a:r>
        </a:p>
      </dsp:txBody>
      <dsp:txXfrm>
        <a:off x="4605569" y="2929165"/>
        <a:ext cx="2419318" cy="2029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F98EA-7723-4F41-B030-8D4B9072EB45}">
      <dsp:nvSpPr>
        <dsp:cNvPr id="0" name=""/>
        <dsp:cNvSpPr/>
      </dsp:nvSpPr>
      <dsp:spPr>
        <a:xfrm>
          <a:off x="0" y="144017"/>
          <a:ext cx="7239000" cy="374400"/>
        </a:xfrm>
        <a:prstGeom prst="rect">
          <a:avLst/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Four different stages are used: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44017"/>
        <a:ext cx="7239000" cy="374400"/>
      </dsp:txXfrm>
    </dsp:sp>
    <dsp:sp modelId="{4543BE8B-F126-A64F-83F6-C9B6AB912E3B}">
      <dsp:nvSpPr>
        <dsp:cNvPr id="0" name=""/>
        <dsp:cNvSpPr/>
      </dsp:nvSpPr>
      <dsp:spPr>
        <a:xfrm>
          <a:off x="0" y="502147"/>
          <a:ext cx="7239000" cy="945652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>
              <a:ea typeface="+mn-ea"/>
            </a:rPr>
            <a:t>Substitute bytes – uses an S-box to perform a byte-by-byte substitution of the block</a:t>
          </a:r>
          <a:endParaRPr lang="en-US" sz="1300" kern="1200" dirty="0" smtClean="0">
            <a:ea typeface="+mn-ea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>
              <a:ea typeface="+mn-ea"/>
            </a:rPr>
            <a:t>ShiftRows – a simple permutation</a:t>
          </a:r>
          <a:endParaRPr lang="en-US" sz="1300" kern="1200" dirty="0" smtClean="0">
            <a:ea typeface="+mn-ea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>
              <a:ea typeface="+mn-ea"/>
            </a:rPr>
            <a:t>MixColumns</a:t>
          </a:r>
          <a:r>
            <a:rPr lang="en-US" sz="1300" kern="1200" dirty="0" smtClean="0">
              <a:ea typeface="+mn-ea"/>
            </a:rPr>
            <a:t> – a substitution that makes use of arithmetic over </a:t>
          </a:r>
          <a:r>
            <a:rPr lang="en-US" sz="1300" kern="1200" dirty="0" smtClean="0">
              <a:solidFill>
                <a:srgbClr val="FF0000"/>
              </a:solidFill>
              <a:ea typeface="+mn-ea"/>
            </a:rPr>
            <a:t>GF(2</a:t>
          </a:r>
          <a:r>
            <a:rPr lang="en-US" sz="1300" kern="1200" baseline="30000" dirty="0" smtClean="0">
              <a:solidFill>
                <a:srgbClr val="FF0000"/>
              </a:solidFill>
              <a:ea typeface="+mn-ea"/>
            </a:rPr>
            <a:t>8</a:t>
          </a:r>
          <a:r>
            <a:rPr lang="en-US" sz="1300" kern="1200" dirty="0" smtClean="0">
              <a:solidFill>
                <a:srgbClr val="FF0000"/>
              </a:solidFill>
              <a:ea typeface="+mn-ea"/>
            </a:rPr>
            <a:t>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>
              <a:ea typeface="+mn-ea"/>
            </a:rPr>
            <a:t>AddRoundKey</a:t>
          </a:r>
          <a:r>
            <a:rPr lang="en-US" sz="1300" kern="1200" dirty="0" smtClean="0">
              <a:ea typeface="+mn-ea"/>
            </a:rPr>
            <a:t> – a simple bitwise </a:t>
          </a:r>
          <a:r>
            <a:rPr lang="en-US" sz="1300" kern="1200" dirty="0" smtClean="0">
              <a:solidFill>
                <a:srgbClr val="FF0000"/>
              </a:solidFill>
              <a:ea typeface="+mn-ea"/>
            </a:rPr>
            <a:t>XOR</a:t>
          </a:r>
          <a:r>
            <a:rPr lang="en-US" sz="1300" kern="1200" dirty="0" smtClean="0">
              <a:ea typeface="+mn-ea"/>
            </a:rPr>
            <a:t> of the current block with a portion of the expanded key</a:t>
          </a:r>
        </a:p>
      </dsp:txBody>
      <dsp:txXfrm>
        <a:off x="0" y="502147"/>
        <a:ext cx="7239000" cy="945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31E95-656C-0046-BF22-0866F7A08318}">
      <dsp:nvSpPr>
        <dsp:cNvPr id="0" name=""/>
        <dsp:cNvSpPr/>
      </dsp:nvSpPr>
      <dsp:spPr>
        <a:xfrm>
          <a:off x="0" y="0"/>
          <a:ext cx="3565525" cy="43037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ea typeface="+mn-ea"/>
            </a:rPr>
            <a:t>Rationale:</a:t>
          </a:r>
          <a:endParaRPr lang="en-US" sz="4800" kern="1200" dirty="0"/>
        </a:p>
      </dsp:txBody>
      <dsp:txXfrm>
        <a:off x="0" y="0"/>
        <a:ext cx="3565525" cy="1291113"/>
      </dsp:txXfrm>
    </dsp:sp>
    <dsp:sp modelId="{B4BF46BC-3A33-6149-9393-EC1CD0316560}">
      <dsp:nvSpPr>
        <dsp:cNvPr id="0" name=""/>
        <dsp:cNvSpPr/>
      </dsp:nvSpPr>
      <dsp:spPr>
        <a:xfrm>
          <a:off x="356552" y="1292374"/>
          <a:ext cx="2852420" cy="129762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Is as simple as possible and affects every bit of State</a:t>
          </a:r>
        </a:p>
      </dsp:txBody>
      <dsp:txXfrm>
        <a:off x="394558" y="1330380"/>
        <a:ext cx="2776408" cy="1221616"/>
      </dsp:txXfrm>
    </dsp:sp>
    <dsp:sp modelId="{681F0B88-DB2E-FB4E-836C-9656ECDCAECA}">
      <dsp:nvSpPr>
        <dsp:cNvPr id="0" name=""/>
        <dsp:cNvSpPr/>
      </dsp:nvSpPr>
      <dsp:spPr>
        <a:xfrm>
          <a:off x="356552" y="2789638"/>
          <a:ext cx="2852420" cy="129762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complexity of the round key expansion plus the complexity of the other stages of AES ensure security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sp:txBody>
      <dsp:txXfrm>
        <a:off x="394558" y="2827644"/>
        <a:ext cx="2776408" cy="1221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547B-5732-A94A-AD6A-3AA2B292FE31}">
      <dsp:nvSpPr>
        <dsp:cNvPr id="0" name=""/>
        <dsp:cNvSpPr/>
      </dsp:nvSpPr>
      <dsp:spPr>
        <a:xfrm>
          <a:off x="0" y="590217"/>
          <a:ext cx="4800600" cy="408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Knowledge of a part of the cipher key or round key does not enable calculation of many other round-key bits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An invertible transformation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Speed on a wide range of processors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Usage of round constants to eliminate symmetries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Diffusion of cipher key differences into the round keys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Enough nonlinearity to prohibit the full determination of round key differences from cipher key differences only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Simplicity of description</a:t>
          </a:r>
          <a:endParaRPr lang="en-US" sz="1800" kern="1200" dirty="0"/>
        </a:p>
      </dsp:txBody>
      <dsp:txXfrm>
        <a:off x="0" y="590217"/>
        <a:ext cx="4800600" cy="4082400"/>
      </dsp:txXfrm>
    </dsp:sp>
    <dsp:sp modelId="{145B3E17-2DA7-6B45-BEAA-2B9A7D3B217D}">
      <dsp:nvSpPr>
        <dsp:cNvPr id="0" name=""/>
        <dsp:cNvSpPr/>
      </dsp:nvSpPr>
      <dsp:spPr>
        <a:xfrm>
          <a:off x="0" y="176808"/>
          <a:ext cx="4565649" cy="673939"/>
        </a:xfrm>
        <a:prstGeom prst="roundRect">
          <a:avLst/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specific criteria that were used are</a:t>
          </a:r>
          <a:r>
            <a:rPr lang="en-US" sz="1800" kern="1200" dirty="0" smtClean="0"/>
            <a:t>:</a:t>
          </a:r>
          <a:endParaRPr lang="en-US" sz="1800" kern="1200" dirty="0"/>
        </a:p>
      </dsp:txBody>
      <dsp:txXfrm>
        <a:off x="32899" y="209707"/>
        <a:ext cx="4499851" cy="6081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D8B98-68EB-1F48-9CBD-13820C72237A}">
      <dsp:nvSpPr>
        <dsp:cNvPr id="0" name=""/>
        <dsp:cNvSpPr/>
      </dsp:nvSpPr>
      <dsp:spPr>
        <a:xfrm>
          <a:off x="0" y="0"/>
          <a:ext cx="4210050" cy="12192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Two separate changes are needed to bring the decryption structure in line with the encryption structure</a:t>
          </a:r>
          <a:endParaRPr lang="en-US" sz="15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09" y="35709"/>
        <a:ext cx="2894438" cy="1147782"/>
      </dsp:txXfrm>
    </dsp:sp>
    <dsp:sp modelId="{1449B5AE-1528-3C49-9519-948A30667D89}">
      <dsp:nvSpPr>
        <dsp:cNvPr id="0" name=""/>
        <dsp:cNvSpPr/>
      </dsp:nvSpPr>
      <dsp:spPr>
        <a:xfrm>
          <a:off x="371474" y="1422399"/>
          <a:ext cx="4210050" cy="12192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first two stages of the decryption round need to be interchanged</a:t>
          </a:r>
        </a:p>
      </dsp:txBody>
      <dsp:txXfrm>
        <a:off x="407183" y="1458108"/>
        <a:ext cx="2974677" cy="1147782"/>
      </dsp:txXfrm>
    </dsp:sp>
    <dsp:sp modelId="{3B6FF59A-1DAC-8A47-9105-EF87DEB6E1E1}">
      <dsp:nvSpPr>
        <dsp:cNvPr id="0" name=""/>
        <dsp:cNvSpPr/>
      </dsp:nvSpPr>
      <dsp:spPr>
        <a:xfrm>
          <a:off x="742949" y="2844799"/>
          <a:ext cx="4210050" cy="12192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second two stages of the decryption round need to be interchanged</a:t>
          </a:r>
          <a:endParaRPr lang="en-AU" sz="15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sp:txBody>
      <dsp:txXfrm>
        <a:off x="778658" y="2880508"/>
        <a:ext cx="2974677" cy="1147782"/>
      </dsp:txXfrm>
    </dsp:sp>
    <dsp:sp modelId="{464FC045-E72C-9345-99CB-5FB97D0ED5C9}">
      <dsp:nvSpPr>
        <dsp:cNvPr id="0" name=""/>
        <dsp:cNvSpPr/>
      </dsp:nvSpPr>
      <dsp:spPr>
        <a:xfrm>
          <a:off x="341757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9525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595878" y="924560"/>
        <a:ext cx="435864" cy="596341"/>
      </dsp:txXfrm>
    </dsp:sp>
    <dsp:sp modelId="{4DE87F03-0F21-3D43-90DF-A9451F160134}">
      <dsp:nvSpPr>
        <dsp:cNvPr id="0" name=""/>
        <dsp:cNvSpPr/>
      </dsp:nvSpPr>
      <dsp:spPr>
        <a:xfrm>
          <a:off x="3789045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9525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967353" y="2338832"/>
        <a:ext cx="435864" cy="5963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CB4E7-27C0-884A-8DC6-778A2C3FE5CF}">
      <dsp:nvSpPr>
        <dsp:cNvPr id="0" name=""/>
        <dsp:cNvSpPr/>
      </dsp:nvSpPr>
      <dsp:spPr>
        <a:xfrm>
          <a:off x="6755" y="0"/>
          <a:ext cx="2313973" cy="45720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 w="19050"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transformations </a:t>
          </a:r>
          <a:r>
            <a:rPr lang="en-US" sz="20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0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do not alter the sequence of bytes in State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4529" y="67774"/>
        <a:ext cx="2178425" cy="4436452"/>
      </dsp:txXfrm>
    </dsp:sp>
    <dsp:sp modelId="{F07597C6-616F-604F-9A31-B60C13024E98}">
      <dsp:nvSpPr>
        <dsp:cNvPr id="0" name=""/>
        <dsp:cNvSpPr/>
      </dsp:nvSpPr>
      <dsp:spPr>
        <a:xfrm>
          <a:off x="2676031" y="0"/>
          <a:ext cx="2313973" cy="45720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 w="19050"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we view the key as a sequence of words, then both </a:t>
          </a:r>
          <a:r>
            <a:rPr lang="en-US" sz="20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0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operate on State one column at a time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43805" y="67774"/>
        <a:ext cx="2178425" cy="4436452"/>
      </dsp:txXfrm>
    </dsp:sp>
    <dsp:sp modelId="{5B9A5167-9C35-EE4F-A496-CFC95A66C39C}">
      <dsp:nvSpPr>
        <dsp:cNvPr id="0" name=""/>
        <dsp:cNvSpPr/>
      </dsp:nvSpPr>
      <dsp:spPr>
        <a:xfrm>
          <a:off x="5345307" y="0"/>
          <a:ext cx="2313973" cy="45720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 w="19050"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These two operations are linear with respect to the column input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13081" y="67774"/>
        <a:ext cx="2178425" cy="4436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F217DA43-F7AE-7641-96F9-03D7730E69DC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2280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B1B765E1-EB55-3F42-96E6-9BC39CDD5E78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45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213168-CBB8-004E-B161-E3C8E26BC09B}" type="slidenum">
              <a:rPr lang="en-AU">
                <a:latin typeface="Arial" pitchFamily="-84" charset="0"/>
              </a:rPr>
              <a:pPr/>
              <a:t>1</a:t>
            </a:fld>
            <a:endParaRPr lang="en-AU">
              <a:latin typeface="Arial" pitchFamily="-8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-84" charset="0"/>
                <a:ea typeface="ＭＳ Ｐゴシック" pitchFamily="-84" charset="-128"/>
                <a:cs typeface="ＭＳ Ｐゴシック" pitchFamily="-84" charset="-128"/>
              </a:rPr>
              <a:t>Lecture slides prepared for “Cryptography and Network Security”, 6/e, by William Stallings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Chapter 4 – “Basic Concepts in Number Theory and Finite Fields”.</a:t>
            </a:r>
            <a:endParaRPr lang="en-AU" dirty="0" smtClean="0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5.4 depicts the structure of a full encryption round.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51186-7F84-1D42-B3A8-BF536C04C5E0}" type="slidenum">
              <a:rPr lang="en-AU" smtClean="0">
                <a:latin typeface="Arial" pitchFamily="-84" charset="0"/>
              </a:rPr>
              <a:pPr/>
              <a:t>11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B81921-5D11-2649-9E61-C285359FE1C6}" type="slidenum">
              <a:rPr lang="en-AU">
                <a:latin typeface="Arial" pitchFamily="-84" charset="0"/>
              </a:rPr>
              <a:pPr/>
              <a:t>12</a:t>
            </a:fld>
            <a:endParaRPr lang="en-AU">
              <a:latin typeface="Arial" pitchFamily="-8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forward substitute byte transformation , called SubBytes, is a simple table lookup (Figure 5.5a).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AES defines a 16 *  16 matrix of byte values, called an S-box (Table 5.2a), that contains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permutation of all possible 256 8-bit values. Each individual byte of State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 mapped into a new byte in the following way: The leftmost 4 bits of the byte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used as a row value and the rightmost 4 bits are used as a column value.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These row and column values serve as indexes into the S-box to select a unique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8-bit output value. For example, the hexadecimal value {95} references row 9,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column 5 of the S-box, which contains the value {2A}. Accordingly, the value {95}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mapped into the value {2A}.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6FA173-A18B-4541-8D0F-321A212E85EA}" type="slidenum">
              <a:rPr lang="en-AU" smtClean="0">
                <a:latin typeface="Arial" pitchFamily="-84" charset="0"/>
              </a:rPr>
              <a:pPr/>
              <a:t>13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inverse substitute byte transformation , called InvSubBytes, makes use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inverse S-box shown in Table 5.2b.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1227A5-16D0-8E4F-843F-D8710F30B611}" type="slidenum">
              <a:rPr lang="en-AU" smtClean="0">
                <a:latin typeface="Arial" pitchFamily="-84" charset="0"/>
              </a:rPr>
              <a:pPr/>
              <a:t>14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Construction of S-Box and IS-Box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22A7E-6785-4943-8A59-19F756F59150}" type="slidenum">
              <a:rPr lang="en-AU" smtClean="0">
                <a:latin typeface="Arial" pitchFamily="-84" charset="0"/>
              </a:rPr>
              <a:pPr/>
              <a:t>15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S-box is designed to be resistant to known cryptanalytic attacks.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Specifically, the Rijndael developers sought a design that has a low correlation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Between input bits and output bits and the property that the output is not a linear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mathematical function of the input [DAEM01]. The nonlinearity is due to the use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multiplicative inverse.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D479F-36A0-7241-83FB-86FD35AEEF07}" type="slidenum">
              <a:rPr lang="en-AU" smtClean="0">
                <a:latin typeface="Arial" pitchFamily="-84" charset="0"/>
              </a:rPr>
              <a:pPr/>
              <a:t>17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ABA1AE-ED2C-4F4A-9C73-B690BC5BF729}" type="slidenum">
              <a:rPr lang="en-AU">
                <a:latin typeface="Arial" pitchFamily="-84" charset="0"/>
              </a:rPr>
              <a:pPr/>
              <a:t>18</a:t>
            </a:fld>
            <a:endParaRPr lang="en-AU">
              <a:latin typeface="Arial" pitchFamily="-8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forward shift row transformation 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ShiftRows, is depicted in Figure 5.7a. The first row of State  is not altered. For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second row, a 1-byte circular left shift is performed. For the third row, a 2-byte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circular left shift is performed. For the fourth row, a 3-byte circular left shift is performed.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following is an example of ShiftRows.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inverse shift row transformation , called InvShiftRows, performs the circular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shifts in the opposite direction for each of the last three rows, with a 1-byte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circular right shift for the second row, and so on.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B20F2-45C8-0547-817A-711951A798F9}" type="slidenum">
              <a:rPr lang="en-AU">
                <a:latin typeface="Arial" pitchFamily="-84" charset="0"/>
              </a:rPr>
              <a:pPr/>
              <a:t>19</a:t>
            </a:fld>
            <a:endParaRPr lang="en-AU">
              <a:latin typeface="Arial" pitchFamily="-8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shift row transformation is more substantial than it may first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appear. This is because the State , as well as the cipher input and output,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treated as an array of four 4-byte columns. Thus, on encryption, the first 4 bytes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plaintext are copied to the first column of State , and so on. Furthermore,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will be seen, the round key is applied to State  column by column. Thus, a row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 moves an individual byte from one column to another, which is a linear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distance of a multiple of 4 bytes. Also note that the transformation ensures that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4 bytes of one column are spread out to four different columns. Figure 5.4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illustrates the effect.</a:t>
            </a:r>
            <a:endParaRPr lang="en-AU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0C609-2B32-1C4A-A5ED-01AA5B9BF2F1}" type="slidenum">
              <a:rPr lang="en-AU">
                <a:latin typeface="Arial" pitchFamily="-84" charset="0"/>
              </a:rPr>
              <a:pPr/>
              <a:t>20</a:t>
            </a:fld>
            <a:endParaRPr lang="en-AU">
              <a:latin typeface="Arial" pitchFamily="-8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forward mix column transformation,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MixColumns, operates on each column individually. Each byte of a column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mapped into a new value that is a function of all four bytes in that column.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transformation can be defined by the following matrix multiplication on State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(Figure 5.7b)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Each element in the product matrix is the sum of products of elements of one row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one column. In this case, the individual additions and multiplications  are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performed in GF(2</a:t>
            </a:r>
            <a:r>
              <a:rPr lang="en-US" baseline="30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).</a:t>
            </a:r>
            <a:endParaRPr lang="en-AU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coefficients of the matrix in Equation (5.3) are based on a linear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code with maximal distance between code words, which ensures a good mixing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among the bytes of each column. The mix column transformation combined with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shift row transformation ensures that after a few rounds all output bits depend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all input bits. See [DAEM99] for a discussion.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addition, the choice of coefficients in MixColumns, which are all {01}, { 02},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or { 03}, was influenced by implementation considerations. As was discussed, multiplication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these coefficients involves at most a shift and an XOR. The coefficients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InvMixColumns are more formidable to implement. However, encryption was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deemed more important than decryption for two reasons: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1.  For the CFB and OFB cipher modes (Figures 6.5 and 6.6; described in Chapter 6),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only encryption is used.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2.  As with any block cipher, AES can be used to construct a message authentication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code (Chapter 12), and for this, only encryption is used.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37FD9-6E7C-AB47-82CB-1B1003815B61}" type="slidenum">
              <a:rPr lang="en-AU" smtClean="0">
                <a:latin typeface="Arial" pitchFamily="-84" charset="0"/>
              </a:rPr>
              <a:pPr/>
              <a:t>21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Advanced Encryption Standard (AES) was published by the National Institute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Standards and Technology (NIST) in 2001. AES is a symmetric block cipher that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intended to replace DES as the approved standard for a wide range of applications.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Compared to public-key ciphers such as RSA, the structure of AES and most symmetric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ciphers is quite complex and cannot be explained as easily as many other cryptographic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algorithms. Accordingly, the reader may wish to begin with a simplified version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AES, which is described in Appendix 5B. This version allows the reader to perform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encryption and decryption by hand and gain a good understanding of the working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algorithm details. Classroom experience indicates that a study of this simplified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version enhances understanding of AES.  One possible approach is to read the chapter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first, then carefully read Appendix 5B, and then re-read the main body of the chapter.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10E2E4-7EF1-9740-B874-0923C8317D3F}" type="slidenum">
              <a:rPr lang="en-AU" smtClean="0">
                <a:latin typeface="Arial" pitchFamily="-84" charset="0"/>
              </a:rPr>
              <a:pPr/>
              <a:t>2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B7186A-DEB4-6843-9C4A-CDE6A09B60D1}" type="slidenum">
              <a:rPr lang="en-AU">
                <a:latin typeface="Arial" pitchFamily="-84" charset="0"/>
              </a:rPr>
              <a:pPr/>
              <a:t>22</a:t>
            </a:fld>
            <a:endParaRPr lang="en-AU">
              <a:latin typeface="Arial" pitchFamily="-8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 the forward add round key transformation 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AddRoundKey, the 128 bits of State  are bitwise XORed with the 128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bits of the round key. As shown in Figure 5.5b, the operation is viewed as a columnwise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operation between the 4 bytes of a State  column and one word of the round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key; it can also be viewed as a byte-level operation.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add round key transformation is as simple as possible and affects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every bit of State . The complexity of the round key expansion, plus the complexity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other stages of AES, ensure security.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52D02-F99A-5645-A151-A53B4131D954}" type="slidenum">
              <a:rPr lang="en-AU">
                <a:latin typeface="Arial" pitchFamily="-84" charset="0"/>
              </a:rPr>
              <a:pPr/>
              <a:t>23</a:t>
            </a:fld>
            <a:endParaRPr lang="en-AU">
              <a:latin typeface="Arial" pitchFamily="-8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Figure 5.8 is another view of a single round of AES, emphasizing the mechanisms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inputs of each transformation.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90BF03-7E2C-C345-A609-7EB917678F68}" type="slidenum">
              <a:rPr lang="en-AU">
                <a:latin typeface="Arial" pitchFamily="-84" charset="0"/>
              </a:rPr>
              <a:pPr/>
              <a:t>24</a:t>
            </a:fld>
            <a:endParaRPr lang="en-AU">
              <a:latin typeface="Arial" pitchFamily="-8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AES key expansion algorithm takes as input a four-word (16-byte) key and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produces a linear array of 44 words (176 bytes). This is sufficient to provide a four word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round key for the initial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 and each of the 10 rounds of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cipher.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pseudocode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on the next page describes the expansion.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key is copied into the first four words of the expanded key. The remainder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expanded key is filled in four words at a time. Each added word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[i]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depends on the immediately preceding word,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-  1], and the word four positions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back,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-  4]. In three out of four cases, a simple XOR is used. For a word whose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position in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array is a multiple of 4, a more complex function is used.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FE621-EEF9-6041-BC1C-8ABF6C760EE6}" type="slidenum">
              <a:rPr lang="en-AU">
                <a:latin typeface="Arial" pitchFamily="-84" charset="0"/>
              </a:rPr>
              <a:pPr/>
              <a:t>25</a:t>
            </a:fld>
            <a:endParaRPr lang="en-AU">
              <a:latin typeface="Arial" pitchFamily="-8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5.9 illustrates the generation of the expanded key, using the symbol g to represent that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complex function.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D21BAF-D79C-924B-B52C-F6C67F3DDD4A}" type="slidenum">
              <a:rPr lang="en-AU">
                <a:latin typeface="Arial" pitchFamily="-84" charset="0"/>
              </a:rPr>
              <a:pPr/>
              <a:t>29</a:t>
            </a:fld>
            <a:endParaRPr lang="en-AU">
              <a:latin typeface="Arial" pitchFamily="-8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Rijndael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developers designed the expansion key algorithm to be resistant to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known cryptanalytic attacks. The inclusion of a round-dependent round constant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eliminates the symmetry, or similarity, between the ways in which round keys are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generated in different rounds. The specific criteria that were used are [DAEM99]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Knowledge of a part of the cipher key or round key does not enable calculation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many other round-key bits.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An invertible transformation [i.e., knowledge of any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consecutive words of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expanded key enables regeneration of the entire expanded key (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 key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size in words)].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Speed on a wide range of processors.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Usage of round constants to eliminate symmetries.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Diffusion of cipher key differences into the round keys; that is, each key bit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affects many round key bits.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Enough nonlinearity to prohibit the full determination of round key differences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from cipher key differences only.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Simplicity of description.</a:t>
            </a:r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  <a:p>
            <a:pPr eaLnBrk="1" hangingPunct="1"/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he authors do not quantify the first point on the preceding list, but the idea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that if you know less than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consecutive words of either the cipher key or one of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round keys, then it is difficult to reconstruct the remaining unknown bits.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fewer bits one knows, the more difficult it is to do the reconstruction or to determine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other bits in the key expansion.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Table 5.3 shows the expansion of the 16-byte key into 10 round keys. As previously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explained, this process is performed word by word, with each four-byte word occupying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one column of the word round-key matrix. The left-hand column shows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four round-key words generated for each round. The right-hand column shows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steps used to generate the auxiliary word used in key expansion. We begin,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course, with the key itself serving as the round key for round 0.</a:t>
            </a: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8D3AA-4A71-2E4C-9296-AFC68C928694}" type="slidenum">
              <a:rPr lang="en-AU" smtClean="0">
                <a:latin typeface="Arial" pitchFamily="-84" charset="0"/>
              </a:rPr>
              <a:pPr/>
              <a:t>30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Next, Table 5.4 shows the progression of State  through the AES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process. The first column shows the value of State  at the start of a round. For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row, State  is just the matrix arrangement of the plaintext. The second, third, and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fourth columns show the value of State  for that round after the SubBytes, ShiftRows,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MixColumns transformations, respectively. The fifth column shows the round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key. You can verify that these round keys equate with those shown in Table 5.3.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column shows the value of State  resulting from the bitwise XOR of State  after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preceding MixColumns with the round key for the preceding round.</a:t>
            </a: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294-9F54-4844-9B91-96E24026936D}" type="slidenum">
              <a:rPr lang="en-AU" smtClean="0">
                <a:latin typeface="Arial" pitchFamily="-84" charset="0"/>
              </a:rPr>
              <a:pPr/>
              <a:t>31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If a small change in the key or plaintext were to produce a corresponding small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change in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this might be used to effectively reduce the size of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plaintext (or key) space to be searched. What is desired is the avalanche effect, in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which a small change in plaintext or key produces a large change in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the example from Table 5.4, Table 5.5 shows the result when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eighth bit of the plaintext is changed. The second column of the table shows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value of the State  matrix at the end of each round for the two plaintexts. Note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after just one round, 20 bits of the State  vector differ. After two rounds,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close to half the bits differ. This magnitude of difference propagates through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remaining rounds. A bit difference in approximately half the positions in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most desirable outcome. Clearly, if almost all the bits are changed, this would be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logically equivalent to almost none of the bits being changed. Put another way, if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we select two plaintexts at random, we would expect the two plaintexts to differ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about half of the bit positions and the two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to also differ in about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half the positions.</a:t>
            </a: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A8DA5F-F4FF-3C42-9D68-C2573610C40D}" type="slidenum">
              <a:rPr lang="en-AU" smtClean="0">
                <a:latin typeface="Arial" pitchFamily="-84" charset="0"/>
              </a:rPr>
              <a:pPr/>
              <a:t>32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Table 5.6 shows the change in State  matrix values when the same plaintext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used and the two keys differ in the eighth bit. That is, for the second case, the key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0e1571c947d9e8590cb7add6af7f6798.  Again, one round produces a significant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change, and the magnitude of change after all subsequent rounds is roughly half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bits. Thus, based on this example, AES exhibits a very strong avalanche effect.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Note that this avalanche effect is stronger than that for DES (Table 3.2),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which requires three rounds to reach a point at which approximately half the bits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changed, both for a bit change in the plaintext and a bit change in the key.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E6E408-8864-ED45-98B7-1A1DC8A85DC9}" type="slidenum">
              <a:rPr lang="en-AU" smtClean="0">
                <a:latin typeface="Arial" pitchFamily="-84" charset="0"/>
              </a:rPr>
              <a:pPr/>
              <a:t>33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C6549-4801-2942-9A8F-B31F51D24AF2}" type="slidenum">
              <a:rPr lang="en-AU">
                <a:latin typeface="Arial" pitchFamily="-84" charset="0"/>
              </a:rPr>
              <a:pPr/>
              <a:t>34</a:t>
            </a:fld>
            <a:endParaRPr lang="en-AU">
              <a:latin typeface="Arial" pitchFamily="-8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was mentioned, the AES decryption cipher is not identical to the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(Figure 5.3). That is, the sequence of transformations for decryption differs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from that for encryption, although the form of the key schedules for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decryption is the same. This has the disadvantage that two separate software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or firmware modules are needed for applications that require both encryption and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 There is, however, an equivalent version of the decryption algorithm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has the same structure as the encryption algorithm. The equivalent version has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same sequence of transformations as the encryption algorithm (with transformations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replaced by their inverses). To achieve this equivalence, a change in key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schedule is needed.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Two separate changes are needed to bring the decryption structure in line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with the encryption structure. As illustrated in Figure 5.3, an encryption round has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structure SubBytes, ShiftRows, MixColumns, AddRoundKey. The standard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 round has the structure InvShiftRows, InvSubBytes, AddRoundKey,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InvMixColumns. Thus, the first two stages of the decryption round need to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 interchanged, and the second two stages of the decryption round need to be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interchanged.</a:t>
            </a:r>
            <a:endParaRPr lang="en-AU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564CDF-3D33-9947-AC9C-8B1F1B7D0F94}" type="slidenum">
              <a:rPr lang="en-AU">
                <a:latin typeface="Arial" pitchFamily="-84" charset="0"/>
              </a:rPr>
              <a:pPr/>
              <a:t>4</a:t>
            </a:fld>
            <a:endParaRPr lang="en-AU">
              <a:latin typeface="Arial" pitchFamily="-8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AES, all operations are performed on 8-bit bytes. In particular, the arithmetic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operations of addition, multiplication, and division are performed over the finite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field GF(28 ). Section 4.7 discusses such operations in some detail. For the reader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who has not studied Chapter 4, and as a quick review for those who have, this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section summarizes the important concepts.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 essence, a field is a set in which we can do addition, subtraction, multiplication,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division without leaving the set. Division is defined with the following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rule: a /b = a (b</a:t>
            </a:r>
            <a:r>
              <a:rPr lang="en-US" baseline="30000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-1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). An example of a finite field (one with a finite number of elements)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the set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Z</a:t>
            </a:r>
            <a:r>
              <a:rPr lang="en-US" baseline="-25000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consisting of all the integers {0, 1, . . . . , p -  1}, where </a:t>
            </a:r>
            <a:r>
              <a:rPr lang="en-US" i="1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 a prime number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in which arithmetic is carried out modulo </a:t>
            </a:r>
            <a:r>
              <a:rPr lang="en-US" i="1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InvShiftRows affects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sequence of bytes in State  but does not alter byte contents and does not depend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byte contents to perform its transformation. InvSubBytes affects the contents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bytes in State  but does not alter byte sequence and does not depend on byte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sequence to perform its transformation. Thus, these two operations commute and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can be interchanged.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0A3DB6-B437-7E46-B84D-4756016FD173}" type="slidenum">
              <a:rPr lang="en-AU" smtClean="0">
                <a:latin typeface="Arial" pitchFamily="-84" charset="0"/>
              </a:rPr>
              <a:pPr/>
              <a:t>35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transformations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 and InvMixColumns do not alter the sequence of bytes in State . If we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view the key as a sequence of words, then both AddRoundKey and InvMixColumns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operate on State  one column at a time. These two operations are linear with respect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the column input.</a:t>
            </a: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9A0A5-0B62-1D43-B2C4-23F666D3CB1E}" type="slidenum">
              <a:rPr lang="en-AU" smtClean="0">
                <a:latin typeface="Arial" pitchFamily="-84" charset="0"/>
              </a:rPr>
              <a:pPr/>
              <a:t>36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5FCFB-A3AD-7E4B-BBAB-398317BD902F}" type="slidenum">
              <a:rPr lang="en-AU">
                <a:latin typeface="Arial" pitchFamily="-84" charset="0"/>
              </a:rPr>
              <a:pPr/>
              <a:t>37</a:t>
            </a:fld>
            <a:endParaRPr lang="en-AU">
              <a:latin typeface="Arial" pitchFamily="-8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5.10 illustrates the equivalent decryption algorithm.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33919-2259-8442-A215-F1F2A4B93F25}" type="slidenum">
              <a:rPr lang="en-AU">
                <a:latin typeface="Arial" pitchFamily="-84" charset="0"/>
              </a:rPr>
              <a:pPr/>
              <a:t>38</a:t>
            </a:fld>
            <a:endParaRPr lang="en-AU">
              <a:latin typeface="Arial" pitchFamily="-8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Rijndael proposal [DAEM99] provides some suggestions for efficient implementation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8-bit processors, typical for current smart cards, and on 32-bit processors,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typical for PCs.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AES can be implemented very efficiently on an 8-bit processor.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 is a bytewise XOR operation. ShiftRows is a simple byteshifting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operation. SubBytes operates at the byte level and only requires a table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256 bytes.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transformation MixColumns requires matrix multiplication in the field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GF(28 ), which means that all operations are carried out on bytes. MixColumns only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requires multiplication by {02} and {03}, which, as we have seen, involved simple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shifts, conditional XORs, and XORs. This can be implemented in a more efficient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way that eliminates the shifts and conditional XORs.</a:t>
            </a:r>
            <a:endParaRPr lang="en-US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A22EB9-4C59-8D43-93FD-6BCF0A9727AF}" type="slidenum">
              <a:rPr lang="en-AU">
                <a:latin typeface="Arial" pitchFamily="-84" charset="0"/>
              </a:rPr>
              <a:pPr/>
              <a:t>39</a:t>
            </a:fld>
            <a:endParaRPr lang="en-AU">
              <a:latin typeface="Arial" pitchFamily="-8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implementation described in the preceding subsection uses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only 8-bit operations. For a 32-bit processor, a more efficient implementation can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 achieved if operations are defined on 32-bit words. To show this, we first define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four transformations of a round in algebraic form.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developers of Rijndael believe that this compact, efficient implementation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was probably one of the most important factors in the selection of Rijndael for AES.</a:t>
            </a:r>
            <a:endParaRPr lang="en-US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F3BD3-6F3C-694C-8E1B-CF3CF7A9ECD3}" type="slidenum">
              <a:rPr lang="en-AU">
                <a:latin typeface="Arial" pitchFamily="-84" charset="0"/>
              </a:rPr>
              <a:pPr/>
              <a:t>42</a:t>
            </a:fld>
            <a:endParaRPr lang="en-AU">
              <a:latin typeface="Arial" pitchFamily="-8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Chapter 5 summary.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 Virtually all encryption algorithms, both conventional and public-key, involve</a:t>
            </a:r>
          </a:p>
          <a:p>
            <a:pPr>
              <a:defRPr/>
            </a:pPr>
            <a:r>
              <a:rPr lang="en-US" dirty="0" smtClean="0"/>
              <a:t>arithmetic operations on integers. If one of the operations used in the algorithm</a:t>
            </a:r>
          </a:p>
          <a:p>
            <a:pPr>
              <a:defRPr/>
            </a:pPr>
            <a:r>
              <a:rPr lang="en-US" dirty="0" smtClean="0"/>
              <a:t>is division, then we need to work in arithmetic defined over a field; this is because</a:t>
            </a:r>
          </a:p>
          <a:p>
            <a:pPr>
              <a:defRPr/>
            </a:pPr>
            <a:r>
              <a:rPr lang="en-US" dirty="0" smtClean="0"/>
              <a:t>division requires that each nonzero element have a multiplicative inverse. For convenience</a:t>
            </a:r>
          </a:p>
          <a:p>
            <a:pPr>
              <a:defRPr/>
            </a:pPr>
            <a:r>
              <a:rPr lang="en-US" dirty="0" smtClean="0"/>
              <a:t>and for implementation efficiency, we would also like to work with integers</a:t>
            </a:r>
          </a:p>
          <a:p>
            <a:pPr>
              <a:defRPr/>
            </a:pPr>
            <a:r>
              <a:rPr lang="en-US" dirty="0" smtClean="0"/>
              <a:t>that fit exactly into a given number of bits, with no wasted bit patterns. That is,</a:t>
            </a:r>
          </a:p>
          <a:p>
            <a:pPr>
              <a:defRPr/>
            </a:pPr>
            <a:r>
              <a:rPr lang="en-US" dirty="0" smtClean="0"/>
              <a:t>we wish to work with integers in the range 0 through 2</a:t>
            </a:r>
            <a:r>
              <a:rPr lang="en-US" baseline="30000" dirty="0" smtClean="0"/>
              <a:t>n</a:t>
            </a:r>
            <a:r>
              <a:rPr lang="en-US" dirty="0" smtClean="0"/>
              <a:t> -  1, which fit into an </a:t>
            </a:r>
            <a:r>
              <a:rPr lang="en-US" i="1" dirty="0" smtClean="0"/>
              <a:t>n</a:t>
            </a:r>
            <a:r>
              <a:rPr lang="en-US" dirty="0" smtClean="0"/>
              <a:t> -bit</a:t>
            </a:r>
          </a:p>
          <a:p>
            <a:pPr>
              <a:defRPr/>
            </a:pPr>
            <a:r>
              <a:rPr lang="en-US" dirty="0" smtClean="0"/>
              <a:t>word. Unfortunately, the set of such integers, Z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n</a:t>
            </a:r>
            <a:r>
              <a:rPr lang="en-US" dirty="0" smtClean="0"/>
              <a:t> , using modular arithmetic, is not a</a:t>
            </a:r>
          </a:p>
          <a:p>
            <a:pPr>
              <a:defRPr/>
            </a:pPr>
            <a:r>
              <a:rPr lang="en-US" dirty="0" smtClean="0"/>
              <a:t>field. For example, the integer 2 has no multiplicative inverse in Z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n</a:t>
            </a:r>
            <a:r>
              <a:rPr lang="en-US" dirty="0" smtClean="0"/>
              <a:t> , that is, there is</a:t>
            </a:r>
          </a:p>
          <a:p>
            <a:pPr>
              <a:defRPr/>
            </a:pPr>
            <a:r>
              <a:rPr lang="en-US" dirty="0" smtClean="0"/>
              <a:t>no integer </a:t>
            </a:r>
            <a:r>
              <a:rPr lang="en-US" i="1" dirty="0" smtClean="0"/>
              <a:t>b</a:t>
            </a:r>
            <a:r>
              <a:rPr lang="en-US" dirty="0" smtClean="0"/>
              <a:t> , such that 2</a:t>
            </a:r>
            <a:r>
              <a:rPr lang="en-US" i="1" dirty="0" smtClean="0"/>
              <a:t>b</a:t>
            </a:r>
            <a:r>
              <a:rPr lang="en-US" dirty="0" smtClean="0"/>
              <a:t>  mod 2</a:t>
            </a:r>
            <a:r>
              <a:rPr lang="en-US" baseline="30000" dirty="0" smtClean="0"/>
              <a:t>n</a:t>
            </a:r>
            <a:r>
              <a:rPr lang="en-US" dirty="0" smtClean="0"/>
              <a:t> =  1.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There is a way of defining a finite field containing 2</a:t>
            </a:r>
            <a:r>
              <a:rPr lang="en-US" baseline="30000" dirty="0" smtClean="0"/>
              <a:t>n</a:t>
            </a:r>
            <a:r>
              <a:rPr lang="en-US" dirty="0" smtClean="0"/>
              <a:t>  elements; such a field is</a:t>
            </a:r>
          </a:p>
          <a:p>
            <a:pPr>
              <a:defRPr/>
            </a:pPr>
            <a:r>
              <a:rPr lang="en-US" dirty="0" smtClean="0"/>
              <a:t>referred to as GF(2</a:t>
            </a:r>
            <a:r>
              <a:rPr lang="en-US" baseline="30000" dirty="0" smtClean="0"/>
              <a:t>n</a:t>
            </a:r>
            <a:r>
              <a:rPr lang="en-US" dirty="0" smtClean="0"/>
              <a:t> ).</a:t>
            </a:r>
            <a:endParaRPr 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05DAC2-072D-8C4D-A364-AD42B47719B2}" type="slidenum">
              <a:rPr lang="en-AU" smtClean="0">
                <a:latin typeface="Arial" pitchFamily="-84" charset="0"/>
              </a:rPr>
              <a:pPr/>
              <a:t>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1E74D2-3F03-3243-A1F1-330250C6D9FA}" type="slidenum">
              <a:rPr lang="en-AU">
                <a:latin typeface="Arial" pitchFamily="-84" charset="0"/>
              </a:rPr>
              <a:pPr/>
              <a:t>6</a:t>
            </a:fld>
            <a:endParaRPr lang="en-AU">
              <a:latin typeface="Arial" pitchFamily="-8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5.1 shows the overall structure of the AES encryption process. The cipher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takes a plaintext block size of 128 bits, or 16 bytes. The key length can be 16, 24, or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32 bytes (128, 192, or 256 bits). The algorithm is referred to as AES-128, AES-192, or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AES-256, depending on the key length.</a:t>
            </a:r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D511A4-E535-6742-AB8A-0C6D2D1966EA}" type="slidenum">
              <a:rPr lang="en-AU">
                <a:latin typeface="Arial" pitchFamily="-84" charset="0"/>
              </a:rPr>
              <a:pPr/>
              <a:t>7</a:t>
            </a:fld>
            <a:endParaRPr lang="en-AU">
              <a:latin typeface="Arial" pitchFamily="-8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input to the encryption and decryption algorithms is a single 128-bit block.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FIPS PUB 197, this block is depicted as a 4 *  4 square matrix of bytes. This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is copied into the State  array, which is modified at each stage of encryption 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 After the final stage, State  is copied to an output matrix. These operations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depicted in Figure 5.2a. Similarly, the key is depicted as a square matrix of bytes.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key is then expanded into an array of key schedule words. Figure 5.2b shows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expansion for the 128-bit key. Each word is four bytes, and the total key schedule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44 words for the 128-bit key. Note that the ordering of bytes within a matrix is by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column. So, for example, the first four bytes of a 128-bit plaintext input to the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occupy the first column of the in  matrix, the second four bytes occupy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second column, and so on. Similarly, the first four bytes of the expanded key, which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form a word, occupy the first column of the w  matrix.</a:t>
            </a:r>
            <a:endParaRPr lang="en-US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 The cipher consists of </a:t>
            </a:r>
            <a:r>
              <a:rPr lang="en-US" i="1" dirty="0" smtClean="0"/>
              <a:t>N</a:t>
            </a:r>
            <a:r>
              <a:rPr lang="en-US" dirty="0" smtClean="0"/>
              <a:t>  rounds, where the number of rounds depends on the</a:t>
            </a:r>
          </a:p>
          <a:p>
            <a:pPr>
              <a:defRPr/>
            </a:pPr>
            <a:r>
              <a:rPr lang="en-US" dirty="0" smtClean="0"/>
              <a:t>key length: 10 rounds for a 16-byte key, 12 rounds for a 24-byte key, and 14 rounds</a:t>
            </a:r>
          </a:p>
          <a:p>
            <a:pPr>
              <a:defRPr/>
            </a:pPr>
            <a:r>
              <a:rPr lang="en-US" dirty="0" smtClean="0"/>
              <a:t>for a 32-byte key (Table 5.1). The first </a:t>
            </a:r>
            <a:r>
              <a:rPr lang="en-US" i="1" dirty="0" smtClean="0"/>
              <a:t>N</a:t>
            </a:r>
            <a:r>
              <a:rPr lang="en-US" dirty="0" smtClean="0"/>
              <a:t> -  1 rounds consist of four distinct transformation</a:t>
            </a:r>
          </a:p>
          <a:p>
            <a:pPr>
              <a:defRPr/>
            </a:pPr>
            <a:r>
              <a:rPr lang="en-US" dirty="0" smtClean="0"/>
              <a:t>functions: SubBytes, ShiftRows, MixColumns, and AddRoundKey, which are</a:t>
            </a:r>
          </a:p>
          <a:p>
            <a:pPr>
              <a:defRPr/>
            </a:pPr>
            <a:r>
              <a:rPr lang="en-US" dirty="0" smtClean="0"/>
              <a:t>described subsequently. The final round contains only three transformations, and</a:t>
            </a:r>
          </a:p>
          <a:p>
            <a:pPr>
              <a:defRPr/>
            </a:pPr>
            <a:r>
              <a:rPr lang="en-US" dirty="0" smtClean="0"/>
              <a:t>there is a initial single transformation (AddRoundKey) before the first round, which</a:t>
            </a:r>
          </a:p>
          <a:p>
            <a:pPr>
              <a:defRPr/>
            </a:pPr>
            <a:r>
              <a:rPr lang="en-US" dirty="0" smtClean="0"/>
              <a:t>can be considered Round 0. Each transformation takes one or more 4 *  4 matrices</a:t>
            </a:r>
          </a:p>
          <a:p>
            <a:pPr>
              <a:defRPr/>
            </a:pPr>
            <a:r>
              <a:rPr lang="en-US" dirty="0" smtClean="0"/>
              <a:t> as input and produces a 4 *  4 matrix as output. Figure 5.1 shows that the output of</a:t>
            </a:r>
          </a:p>
          <a:p>
            <a:pPr>
              <a:defRPr/>
            </a:pPr>
            <a:r>
              <a:rPr lang="en-US" dirty="0" smtClean="0"/>
              <a:t>each round is a 4 *  4 matrix, with the output of the final round being the ciphertext.</a:t>
            </a:r>
          </a:p>
          <a:p>
            <a:pPr>
              <a:defRPr/>
            </a:pPr>
            <a:r>
              <a:rPr lang="en-US" dirty="0" smtClean="0"/>
              <a:t>Also, the key expansion function generates N +  1 round keys, each of which is a distinct</a:t>
            </a:r>
          </a:p>
          <a:p>
            <a:pPr>
              <a:defRPr/>
            </a:pPr>
            <a:r>
              <a:rPr lang="en-US" dirty="0" smtClean="0"/>
              <a:t>4 *  4 matrix. Each round key serves as one of the inputs to the AddRoundKey</a:t>
            </a:r>
          </a:p>
          <a:p>
            <a:pPr>
              <a:defRPr/>
            </a:pPr>
            <a:r>
              <a:rPr lang="en-US" dirty="0" smtClean="0"/>
              <a:t>transformation in each round.</a:t>
            </a:r>
            <a:endParaRPr lang="en-US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A32D76-911A-2040-9CE2-098566D28153}" type="slidenum">
              <a:rPr lang="en-AU" smtClean="0">
                <a:latin typeface="Arial" pitchFamily="-84" charset="0"/>
              </a:rPr>
              <a:pPr/>
              <a:t>8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3178CD-E717-E34A-A881-B019EC9117C1}" type="slidenum">
              <a:rPr lang="en-AU">
                <a:latin typeface="Arial" pitchFamily="-84" charset="0"/>
              </a:rPr>
              <a:pPr/>
              <a:t>9</a:t>
            </a:fld>
            <a:endParaRPr lang="en-AU">
              <a:latin typeface="Arial" pitchFamily="-8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5.3 shows the AES cipher in more detail, indicating the sequence of transformations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each round and showing the corresponding decryption function. As was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done in Chapter 3, we show encryption proceeding down the page and decryption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proceeding up the page.</a:t>
            </a:r>
            <a:endParaRPr lang="en-US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A352C-0EEA-EE41-BEA7-D86846AD522C}" type="slidenum">
              <a:rPr lang="en-AU">
                <a:latin typeface="Arial" pitchFamily="-84" charset="0"/>
              </a:rPr>
              <a:pPr/>
              <a:t>10</a:t>
            </a:fld>
            <a:endParaRPr lang="en-AU">
              <a:latin typeface="Arial" pitchFamily="-8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Before delving into details, we can make several comments about the overall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AES structure.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1.  One noteworthy feature of this structure is that it is not a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Feistel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structure.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Recall that, in the classic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Feistel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structure, half of the data block is used to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modify the other half of the data block and then the halves are swapped. AES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instead processes the entire data block as a single matrix during each round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substitutions and permutation.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2.  The key that is provided as input is expanded into an array of forty-four 32-bit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words,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]. Four distinct words (128 bits) serve as a round key for each round;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these are indicated in Figure 5.3.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3.  Four different stages are used, one of permutation and three of substitution: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Substitute bytes:  Uses an S-box to perform a byte-by-byte substitution of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block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:  A simple permutation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:  A substitution that makes use of arithmetic over GF(28 )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:  A simple bitwise XOR of the current block with a portion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expanded key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4.  The structure is quite simple. For both encryption and decryption,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begins with an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stage, followed by nine rounds that each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includes all four stages, followed by a tenth round of three stages. 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5.  Only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 makes use of the key. For this reason, the cipher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begins and ends with an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stage. Any other stage, applied at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beginning or end, is reversible without knowledge of the key and so would add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no security.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6. 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 is, in effect, a form of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Vernam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cipher and by itself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would not be formidable. The other three stages together provide confusion,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diffusion, and nonlinearity, but by themselves would provide no security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because they do not use the key. We can view the cipher as alternating operations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XOR encryption (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) of a block, followed by scrambling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of the block (the other three stages), followed by XOR encryption, and so on.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scheme is both efficient and highly secure.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7.  Each stage is easily reversible. For the Substitute Byte,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and</a:t>
            </a:r>
          </a:p>
          <a:p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stages, an inverse function is used in the decryption algorithm.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stage, the inverse is achieved by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XORing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same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round key to the block.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8.  As with most block ciphers, the decryption algorithm makes use of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expanded key in reverse order. However, the decryption algorithm is not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identical to the encryption algorithm. This is a consequence of the particular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structure of AES.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9.  Once it is established that all four stages are reversible, it is easy to verify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decryption does recover the plaintext. Figure 5.3 lays out encryption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decryption going in opposite vertical directions. At each horizontal point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(e.g., the dashed line in the figure), State  is the same for both encryption and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10.  The final round of both encryption and decryption consists of only three stages.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Again, this is a consequence of the particular structure of AES and is required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make the cipher reversible.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pitchFamily="-107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7" name="Group 5"/>
              <p:cNvGrpSpPr>
                <a:grpSpLocks/>
              </p:cNvGrpSpPr>
              <p:nvPr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60" name="Oval 6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1" name="Oval 7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2" name="Oval 8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3" name="Oval 9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4" name="Oval 10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5" name="Oval 11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6" name="Oval 12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7" name="Oval 13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sp>
            <p:nvSpPr>
              <p:cNvPr id="8" name="Oval 14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9" name="Oval 15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0" name="Oval 16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1" name="Oval 17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2" name="Oval 18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3" name="Freeform 19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4" name="Freeform 20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5" name="Freeform 21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6" name="Freeform 22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7" name="Freeform 23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8" name="Freeform 24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2" name="Freeform 28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3" name="Freeform 29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4" name="Freeform 30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5" name="Freeform 31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6" name="Freeform 32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7" name="Freeform 33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8" name="Freeform 34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9" name="Freeform 35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0" name="Freeform 36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1" name="Freeform 37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2" name="Freeform 38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3" name="Freeform 39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4" name="Freeform 40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5" name="Freeform 41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6" name="Freeform 42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7" name="Freeform 43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8" name="Freeform 44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9" name="Freeform 45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0" name="Freeform 46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1" name="Freeform 47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2" name="Freeform 48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3" name="Freeform 49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4" name="Freeform 50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5" name="Freeform 51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6" name="Freeform 52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7" name="Oval 53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grpSp>
            <p:nvGrpSpPr>
              <p:cNvPr id="48" name="Group 54"/>
              <p:cNvGrpSpPr>
                <a:grpSpLocks/>
              </p:cNvGrpSpPr>
              <p:nvPr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54" name="Oval 55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5" name="Oval 56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6" name="Oval 57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7" name="Oval 58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8" name="Oval 59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9" name="Oval 60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grpSp>
            <p:nvGrpSpPr>
              <p:cNvPr id="49" name="Group 61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50" name="Oval 62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1" name="Oval 63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2" name="Oval 64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3" name="Oval 65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</p:grpSp>
      </p:grpSp>
      <p:sp>
        <p:nvSpPr>
          <p:cNvPr id="90178" name="Rectangle 6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0179" name="Rectangle 6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" name="Rectangle 68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5EF581-0E8B-1644-973A-58ABAC7E08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571F1-141D-9947-B89B-C71570E7C7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F3187-063D-B44F-AB3F-7977ABF9E0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00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1175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1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4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8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24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6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BB294C-D295-9A41-A644-AA4385FA01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33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80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00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1175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11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4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B9FC7-6686-5347-9CB0-1546F2BC5E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24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66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331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6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801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5C8B5-2ACE-8D46-AC11-C6D02B882D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E763C-3782-2941-8360-E3F03AEA7D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40AA3-233B-FB4A-9F8F-C96C5A6CF6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D372B-D420-C54D-8767-D73AC5A101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642DF-26EE-714A-A24A-028B6D1762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7D039-DE9B-EB48-B3A9-EAE8E52898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89091" name="Freeform 3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pitchFamily="-107" charset="0"/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1034" name="Group 5"/>
              <p:cNvGrpSpPr>
                <a:grpSpLocks/>
              </p:cNvGrpSpPr>
              <p:nvPr userDrawn="1"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89094" name="Oval 6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095" name="Oval 7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096" name="Oval 8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097" name="Oval 9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098" name="Oval 10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099" name="Oval 11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100" name="Oval 12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101" name="Oval 13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sp>
            <p:nvSpPr>
              <p:cNvPr id="89102" name="Oval 14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03" name="Oval 15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04" name="Oval 16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05" name="Oval 17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06" name="Oval 18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07" name="Freeform 19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08" name="Freeform 20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09" name="Freeform 21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10" name="Freeform 22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11" name="Freeform 23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12" name="Freeform 24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13" name="Freeform 25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14" name="Freeform 26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15" name="Freeform 27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16" name="Freeform 28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17" name="Freeform 29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18" name="Freeform 30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19" name="Freeform 31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20" name="Freeform 32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21" name="Freeform 33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22" name="Freeform 34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23" name="Freeform 35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24" name="Freeform 36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25" name="Freeform 37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26" name="Freeform 38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27" name="Freeform 39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28" name="Freeform 40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29" name="Freeform 41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30" name="Freeform 42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31" name="Freeform 43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32" name="Freeform 44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33" name="Freeform 45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34" name="Freeform 46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35" name="Freeform 47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36" name="Freeform 48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37" name="Freeform 49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38" name="Freeform 50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39" name="Freeform 51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40" name="Freeform 52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89141" name="Oval 53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grpSp>
            <p:nvGrpSpPr>
              <p:cNvPr id="1075" name="Group 54"/>
              <p:cNvGrpSpPr>
                <a:grpSpLocks/>
              </p:cNvGrpSpPr>
              <p:nvPr userDrawn="1"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89143" name="Oval 55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144" name="Oval 56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145" name="Oval 57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146" name="Oval 58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147" name="Oval 59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148" name="Oval 60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grpSp>
            <p:nvGrpSpPr>
              <p:cNvPr id="1076" name="Group 61"/>
              <p:cNvGrpSpPr>
                <a:grpSpLocks/>
              </p:cNvGrpSpPr>
              <p:nvPr userDrawn="1"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89150" name="Oval 62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151" name="Oval 63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152" name="Oval 64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89153" name="Oval 65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</p:grpSp>
      </p:grpSp>
      <p:sp>
        <p:nvSpPr>
          <p:cNvPr id="89154" name="Rectangle 66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9155" name="Rectangle 67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156" name="Rectangle 68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157" name="Rectangle 69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fld id="{6D4DF42E-3762-4049-AE2C-F3CF68EA27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9158" name="Rectangle 70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76400"/>
            <a:ext cx="822960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5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107" charset="-128"/>
          <a:cs typeface="ＭＳ Ｐゴシック" pitchFamily="-107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-84" charset="2"/>
        <a:buChar char="Ø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7" charset="-128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-84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84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8" name="Picture 6" descr="UWindsor powerpoint bottom1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0775"/>
            <a:ext cx="91440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UW_Logo_1L_horz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269038"/>
            <a:ext cx="230187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pic>
        <p:nvPicPr>
          <p:cNvPr id="1028" name="Picture 6" descr="UWindsor powerpoint bottom1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5305"/>
            <a:ext cx="9144000" cy="69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1" y="6216757"/>
            <a:ext cx="655494" cy="396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48866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Arial Narrow" panose="020B0606020202030204" pitchFamily="34" charset="0"/>
                <a:ea typeface="Linux Biolinum" panose="02000503000000000000" pitchFamily="2" charset="0"/>
                <a:cs typeface="Linux Biolinum" panose="02000503000000000000" pitchFamily="2" charset="0"/>
              </a:rPr>
              <a:t>Vietnam</a:t>
            </a:r>
            <a:r>
              <a:rPr lang="en-US" sz="900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Linux Biolinum" panose="02000503000000000000" pitchFamily="2" charset="0"/>
                <a:cs typeface="Linux Biolinum" panose="02000503000000000000" pitchFamily="2" charset="0"/>
              </a:rPr>
              <a:t> – Korea University </a:t>
            </a:r>
          </a:p>
          <a:p>
            <a:r>
              <a:rPr lang="en-US" sz="900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Linux Biolinum" panose="02000503000000000000" pitchFamily="2" charset="0"/>
                <a:cs typeface="Linux Biolinum" panose="02000503000000000000" pitchFamily="2" charset="0"/>
              </a:rPr>
              <a:t>of Information and Communication Technology</a:t>
            </a:r>
            <a:endParaRPr lang="en-US" sz="900" dirty="0">
              <a:solidFill>
                <a:schemeClr val="tx1"/>
              </a:solidFill>
              <a:latin typeface="Arial Narrow" panose="020B0606020202030204" pitchFamily="34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2LlHOw_ANg" TargetMode="Externa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L1ApwEXrz0" TargetMode="External"/><Relationship Id="rId2" Type="http://schemas.openxmlformats.org/officeDocument/2006/relationships/hyperlink" Target="https://www.youtube.com/watch?v=mlzxpkdXP58" TargetMode="Externa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Cryptography</a:t>
            </a:r>
            <a:endParaRPr lang="en-AU" dirty="0">
              <a:ea typeface="+mj-ea"/>
              <a:cs typeface="+mj-cs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pitchFamily="-84" charset="2"/>
              <a:buNone/>
            </a:pPr>
            <a:r>
              <a:rPr lang="en-US" dirty="0" smtClean="0"/>
              <a:t>Dr. Tran The Son</a:t>
            </a:r>
          </a:p>
          <a:p>
            <a:pPr>
              <a:buFont typeface="Wingdings" pitchFamily="-84" charset="2"/>
              <a:buNone/>
            </a:pPr>
            <a:endParaRPr lang="en-US" dirty="0" smtClean="0"/>
          </a:p>
        </p:txBody>
      </p:sp>
      <p:pic>
        <p:nvPicPr>
          <p:cNvPr id="5" name="Picture Placeholder 4" descr="crypto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>
          <a:xfrm>
            <a:off x="3581400" y="1447800"/>
            <a:ext cx="2109547" cy="1209027"/>
          </a:xfrm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AU" dirty="0" smtClean="0"/>
              <a:t>Detailed Structure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124744"/>
            <a:ext cx="9144000" cy="5095875"/>
          </a:xfrm>
        </p:spPr>
        <p:txBody>
          <a:bodyPr rtlCol="0">
            <a:noAutofit/>
          </a:bodyPr>
          <a:lstStyle/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1400" dirty="0" smtClean="0">
                <a:ea typeface="+mn-ea"/>
                <a:cs typeface="+mn-cs"/>
              </a:rPr>
              <a:t>Processes the entire data block as a single matrix during each round using substitutions and permutation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1400" dirty="0" smtClean="0">
                <a:ea typeface="+mn-ea"/>
                <a:cs typeface="+mn-cs"/>
              </a:rPr>
              <a:t>The key that is provided as input is expanded into an array of forty-four 32-bit words, </a:t>
            </a:r>
            <a:r>
              <a:rPr lang="en-US" sz="1400" i="1" dirty="0" smtClean="0">
                <a:ea typeface="+mn-ea"/>
                <a:cs typeface="+mn-cs"/>
              </a:rPr>
              <a:t>w[i]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sz="1400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sz="1400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sz="1400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sz="1400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1400" dirty="0" smtClean="0">
                <a:ea typeface="+mn-ea"/>
                <a:cs typeface="+mn-cs"/>
              </a:rPr>
              <a:t>The cipher begins and ends with an </a:t>
            </a:r>
            <a:r>
              <a:rPr lang="en-US" sz="1400" dirty="0" err="1" smtClean="0">
                <a:ea typeface="+mn-ea"/>
                <a:cs typeface="+mn-cs"/>
              </a:rPr>
              <a:t>AddRoundKey</a:t>
            </a:r>
            <a:r>
              <a:rPr lang="en-US" sz="1400" dirty="0" smtClean="0">
                <a:ea typeface="+mn-ea"/>
                <a:cs typeface="+mn-cs"/>
              </a:rPr>
              <a:t> stage.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1400" dirty="0" smtClean="0">
                <a:ea typeface="+mn-ea"/>
                <a:cs typeface="+mn-cs"/>
              </a:rPr>
              <a:t>Can view the cipher as alternating operations of XOR encryption (AddRoundKey) of a block, followed by scrambling of the block (the other three stages), followed by XOR encryption, and so 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1400" dirty="0" smtClean="0">
                <a:ea typeface="+mn-ea"/>
                <a:cs typeface="+mn-cs"/>
              </a:rPr>
              <a:t>Each stage is easily </a:t>
            </a:r>
            <a:r>
              <a:rPr lang="en-US" sz="1400" dirty="0">
                <a:ea typeface="+mn-ea"/>
                <a:cs typeface="+mn-cs"/>
              </a:rPr>
              <a:t>reversible. For the </a:t>
            </a:r>
            <a:r>
              <a:rPr lang="en-US" sz="1400" dirty="0" err="1">
                <a:ea typeface="+mn-ea"/>
                <a:cs typeface="+mn-cs"/>
              </a:rPr>
              <a:t>AddRoundKey</a:t>
            </a:r>
            <a:r>
              <a:rPr lang="en-US" sz="1400" dirty="0">
                <a:ea typeface="+mn-ea"/>
                <a:cs typeface="+mn-cs"/>
              </a:rPr>
              <a:t> stage, the inverse is achieved by </a:t>
            </a:r>
            <a:r>
              <a:rPr lang="en-US" sz="1400" dirty="0" err="1" smtClean="0">
                <a:ea typeface="+mn-ea"/>
                <a:cs typeface="+mn-cs"/>
              </a:rPr>
              <a:t>XORing</a:t>
            </a:r>
            <a:r>
              <a:rPr lang="en-US" sz="1400" dirty="0" smtClean="0">
                <a:ea typeface="+mn-ea"/>
                <a:cs typeface="+mn-cs"/>
              </a:rPr>
              <a:t> the same round key (A </a:t>
            </a:r>
            <a:r>
              <a:rPr lang="en-US" sz="1400" dirty="0" smtClean="0">
                <a:ea typeface="+mn-ea"/>
                <a:cs typeface="+mn-cs"/>
                <a:sym typeface="Symbol"/>
              </a:rPr>
              <a:t> B </a:t>
            </a:r>
            <a:r>
              <a:rPr lang="en-US" sz="1400" dirty="0" smtClean="0">
                <a:sym typeface="Symbol"/>
              </a:rPr>
              <a:t> B = A)</a:t>
            </a:r>
            <a:r>
              <a:rPr lang="en-US" sz="1400" dirty="0" smtClean="0">
                <a:ea typeface="+mn-ea"/>
                <a:cs typeface="+mn-cs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1400" dirty="0" smtClean="0">
                <a:ea typeface="+mn-ea"/>
                <a:cs typeface="+mn-cs"/>
              </a:rPr>
              <a:t>The decryption algorithm makes use of the expanded key in reverse order, however the decryption algorithm is not identical to the encryption algorithm.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1400" dirty="0" smtClean="0">
                <a:ea typeface="+mn-ea"/>
                <a:cs typeface="+mn-cs"/>
              </a:rPr>
              <a:t>State is the same for both encryption and decryption.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1400" dirty="0" smtClean="0">
                <a:ea typeface="+mn-ea"/>
                <a:cs typeface="+mn-cs"/>
              </a:rPr>
              <a:t>Final round of both encryption and decryption consists of only three stages.</a:t>
            </a:r>
            <a:endParaRPr lang="en-AU" sz="1400" dirty="0">
              <a:ea typeface="+mn-ea"/>
              <a:cs typeface="+mn-cs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64442947"/>
              </p:ext>
            </p:extLst>
          </p:nvPr>
        </p:nvGraphicFramePr>
        <p:xfrm>
          <a:off x="683568" y="1700808"/>
          <a:ext cx="72390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701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 descr="f4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88757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623757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3613150" cy="2755776"/>
          </a:xfrm>
        </p:spPr>
        <p:txBody>
          <a:bodyPr/>
          <a:lstStyle/>
          <a:p>
            <a:r>
              <a:rPr lang="en-AU" sz="4000" dirty="0" smtClean="0"/>
              <a:t>AES</a:t>
            </a:r>
            <a:br>
              <a:rPr lang="en-AU" sz="4000" dirty="0" smtClean="0"/>
            </a:br>
            <a:r>
              <a:rPr lang="en-AU" sz="4000" dirty="0" smtClean="0"/>
              <a:t>Byte</a:t>
            </a:r>
            <a:br>
              <a:rPr lang="en-AU" sz="4000" dirty="0" smtClean="0"/>
            </a:br>
            <a:r>
              <a:rPr lang="en-AU" sz="4000" dirty="0" smtClean="0"/>
              <a:t>Level</a:t>
            </a:r>
            <a:br>
              <a:rPr lang="en-AU" sz="4000" dirty="0" smtClean="0"/>
            </a:br>
            <a:r>
              <a:rPr lang="en-AU" sz="4000" dirty="0" smtClean="0"/>
              <a:t>Operations</a:t>
            </a:r>
          </a:p>
        </p:txBody>
      </p:sp>
      <p:pic>
        <p:nvPicPr>
          <p:cNvPr id="51203" name="Picture 4" descr="f5.pdf"/>
          <p:cNvPicPr>
            <a:picLocks noChangeAspect="1"/>
          </p:cNvPicPr>
          <p:nvPr/>
        </p:nvPicPr>
        <p:blipFill rotWithShape="1">
          <a:blip r:embed="rId3"/>
          <a:srcRect l="8235" t="4546" r="8235" b="19494"/>
          <a:stretch/>
        </p:blipFill>
        <p:spPr bwMode="auto">
          <a:xfrm>
            <a:off x="3923928" y="-4878"/>
            <a:ext cx="5220072" cy="614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07505" y="3429000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AES defines </a:t>
            </a:r>
            <a:r>
              <a:rPr lang="en-US" sz="1200" dirty="0"/>
              <a:t>a 16 * 16 matrix of byte values, called an </a:t>
            </a:r>
            <a:r>
              <a:rPr lang="en-US" sz="1200" dirty="0" smtClean="0"/>
              <a:t>S-box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leftmost 4 bits of the byte </a:t>
            </a:r>
            <a:r>
              <a:rPr lang="en-US" sz="1200" dirty="0" smtClean="0"/>
              <a:t>are used </a:t>
            </a:r>
            <a:r>
              <a:rPr lang="en-US" sz="1200" dirty="0"/>
              <a:t>as a row value and the rightmost 4 bits are used as a column value</a:t>
            </a:r>
          </a:p>
        </p:txBody>
      </p:sp>
    </p:spTree>
    <p:extLst>
      <p:ext uri="{BB962C8B-B14F-4D97-AF65-F5344CB8AC3E}">
        <p14:creationId xmlns:p14="http://schemas.microsoft.com/office/powerpoint/2010/main" val="1456821313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/>
          <p:cNvPicPr>
            <a:picLocks noChangeAspect="1"/>
          </p:cNvPicPr>
          <p:nvPr/>
        </p:nvPicPr>
        <p:blipFill>
          <a:blip r:embed="rId3"/>
          <a:srcRect r="-3000"/>
          <a:stretch>
            <a:fillRect/>
          </a:stretch>
        </p:blipFill>
        <p:spPr bwMode="auto">
          <a:xfrm>
            <a:off x="60325" y="1752600"/>
            <a:ext cx="9142413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latin typeface="+mn-lt"/>
              </a:rPr>
              <a:t>Table 5.2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19850" y="6315075"/>
            <a:ext cx="4814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latin typeface="+mn-lt"/>
              </a:rPr>
              <a:t>(Table can be found on page 139 in textbook)</a:t>
            </a:r>
          </a:p>
        </p:txBody>
      </p:sp>
      <p:sp>
        <p:nvSpPr>
          <p:cNvPr id="53253" name="Rectangle 8"/>
          <p:cNvSpPr>
            <a:spLocks noChangeArrowheads="1"/>
          </p:cNvSpPr>
          <p:nvPr/>
        </p:nvSpPr>
        <p:spPr bwMode="auto">
          <a:xfrm>
            <a:off x="3962400" y="1219200"/>
            <a:ext cx="1133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(a) S-box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4293096"/>
            <a:ext cx="8352928" cy="21602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91880" y="1988840"/>
            <a:ext cx="470520" cy="3888432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6333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latin typeface="+mn-lt"/>
              </a:rPr>
              <a:t>Table 5.2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9659" y="6324600"/>
            <a:ext cx="4814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latin typeface="+mn-lt"/>
              </a:rPr>
              <a:t>(Table can be found on page 139 in textbook)</a:t>
            </a:r>
          </a:p>
        </p:txBody>
      </p:sp>
      <p:sp>
        <p:nvSpPr>
          <p:cNvPr id="55300" name="Rectangle 8"/>
          <p:cNvSpPr>
            <a:spLocks noChangeArrowheads="1"/>
          </p:cNvSpPr>
          <p:nvPr/>
        </p:nvSpPr>
        <p:spPr bwMode="auto">
          <a:xfrm>
            <a:off x="3581400" y="1219200"/>
            <a:ext cx="195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(b) Inverse S-box </a:t>
            </a:r>
          </a:p>
        </p:txBody>
      </p:sp>
      <p:pic>
        <p:nvPicPr>
          <p:cNvPr id="55301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828800"/>
            <a:ext cx="87820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012160" y="2708920"/>
            <a:ext cx="432048" cy="288032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66852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f6.pdf"/>
          <p:cNvPicPr>
            <a:picLocks noChangeAspect="1"/>
          </p:cNvPicPr>
          <p:nvPr/>
        </p:nvPicPr>
        <p:blipFill rotWithShape="1">
          <a:blip r:embed="rId3"/>
          <a:srcRect t="1817" b="28952"/>
          <a:stretch/>
        </p:blipFill>
        <p:spPr bwMode="auto">
          <a:xfrm>
            <a:off x="2783904" y="-9572"/>
            <a:ext cx="6324600" cy="5666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71600" y="3717032"/>
            <a:ext cx="15824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X*Y = 1 </a:t>
            </a:r>
          </a:p>
          <a:p>
            <a:r>
              <a:rPr lang="en-US" dirty="0" smtClean="0"/>
              <a:t>C, D constant</a:t>
            </a:r>
          </a:p>
          <a:p>
            <a:r>
              <a:rPr lang="en-US" dirty="0" smtClean="0"/>
              <a:t>YC = D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444208" y="5656729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(XB </a:t>
            </a:r>
            <a:r>
              <a:rPr lang="en-US" dirty="0" smtClean="0">
                <a:sym typeface="Symbol"/>
              </a:rPr>
              <a:t> C)  D = 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5656729"/>
            <a:ext cx="142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 = XB </a:t>
            </a:r>
            <a:r>
              <a:rPr lang="en-US" dirty="0">
                <a:sym typeface="Symbol"/>
              </a:rPr>
              <a:t> </a:t>
            </a:r>
            <a:r>
              <a:rPr lang="en-US" dirty="0" smtClean="0">
                <a:sym typeface="Symbol"/>
              </a:rPr>
              <a:t>C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707904" y="2041884"/>
            <a:ext cx="144016" cy="52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89856" y="171683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84059" y="86807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44798" y="1237402"/>
            <a:ext cx="360040" cy="619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80112" y="1807477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532440" y="1140769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10835" y="1438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56751" y="77143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5083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210498" cy="357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4368" y="313167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{2A}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1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 smtClean="0"/>
              <a:t>S-Box Rationale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n-US" sz="2400" dirty="0" smtClean="0"/>
              <a:t>The S-box is designed to be resistant to known cryptanalytic attacks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Rijndael</a:t>
            </a:r>
            <a:r>
              <a:rPr lang="en-US" sz="2400" dirty="0" smtClean="0"/>
              <a:t> developers sought a design that has a low correlation between input bits and output bits and the property that the output is not a linear mathematical function of the input</a:t>
            </a:r>
          </a:p>
          <a:p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FF0000"/>
                </a:solidFill>
              </a:rPr>
              <a:t>nonlinearity</a:t>
            </a:r>
            <a:r>
              <a:rPr lang="en-US" sz="2400" dirty="0" smtClean="0"/>
              <a:t> is due to the use of the multiplicative inverse</a:t>
            </a:r>
          </a:p>
        </p:txBody>
      </p:sp>
    </p:spTree>
    <p:extLst>
      <p:ext uri="{BB962C8B-B14F-4D97-AF65-F5344CB8AC3E}">
        <p14:creationId xmlns:p14="http://schemas.microsoft.com/office/powerpoint/2010/main" val="202743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AU"/>
              <a:t>Shift Row Transformation</a:t>
            </a:r>
          </a:p>
        </p:txBody>
      </p:sp>
      <p:pic>
        <p:nvPicPr>
          <p:cNvPr id="61443" name="Picture 5" descr="f7.pdf"/>
          <p:cNvPicPr>
            <a:picLocks noChangeAspect="1"/>
          </p:cNvPicPr>
          <p:nvPr/>
        </p:nvPicPr>
        <p:blipFill>
          <a:blip r:embed="rId3"/>
          <a:srcRect l="8235" t="10909" r="8235" b="60909"/>
          <a:stretch>
            <a:fillRect/>
          </a:stretch>
        </p:blipFill>
        <p:spPr bwMode="auto">
          <a:xfrm>
            <a:off x="0" y="1738313"/>
            <a:ext cx="9144000" cy="39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39952" y="6400799"/>
            <a:ext cx="44196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FF00"/>
                </a:solidFill>
                <a:latin typeface="+mn-lt"/>
              </a:rPr>
              <a:t>(Figure can be found on page 144 in textbook)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486400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latin typeface="+mn-lt"/>
              </a:rPr>
              <a:t>Figure 5.7 AES Row and Column Operations</a:t>
            </a:r>
          </a:p>
        </p:txBody>
      </p:sp>
    </p:spTree>
    <p:extLst>
      <p:ext uri="{BB962C8B-B14F-4D97-AF65-F5344CB8AC3E}">
        <p14:creationId xmlns:p14="http://schemas.microsoft.com/office/powerpoint/2010/main" val="249418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AU" dirty="0" smtClean="0"/>
              <a:t>Shift Row Rationale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196752"/>
            <a:ext cx="7570787" cy="4791075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More substantial than it may first appear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State, as well as the cipher input and output, is treated as an array of four 4-byte columns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On encryption, the first 4 bytes of the plaintext are copied to the first column of State, and so 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round key is applied to State column by column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Thus, a row shift moves an individual byte from one column to another, which is a linear distance of a multiple of 4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Transformation ensures that the 4 bytes of one column are spread out to four different columns</a:t>
            </a:r>
            <a:endParaRPr lang="en-AU" dirty="0" smtClean="0">
              <a:ea typeface="+mn-ea"/>
              <a:cs typeface="+mn-cs"/>
            </a:endParaRP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AU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631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6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0723" name="Subtitle 13"/>
          <p:cNvSpPr>
            <a:spLocks noGrp="1"/>
          </p:cNvSpPr>
          <p:nvPr>
            <p:ph type="subTitle" idx="1"/>
          </p:nvPr>
        </p:nvSpPr>
        <p:spPr>
          <a:xfrm>
            <a:off x="1524000" y="5203825"/>
            <a:ext cx="6096000" cy="852488"/>
          </a:xfrm>
        </p:spPr>
        <p:txBody>
          <a:bodyPr>
            <a:normAutofit fontScale="92500"/>
          </a:bodyPr>
          <a:lstStyle/>
          <a:p>
            <a:r>
              <a:rPr lang="en-US" sz="3600" dirty="0" smtClean="0"/>
              <a:t>Advanced Encryption Standard</a:t>
            </a:r>
          </a:p>
        </p:txBody>
      </p:sp>
      <p:pic>
        <p:nvPicPr>
          <p:cNvPr id="6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3826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9688"/>
            <a:ext cx="9144000" cy="756989"/>
          </a:xfrm>
        </p:spPr>
        <p:txBody>
          <a:bodyPr/>
          <a:lstStyle/>
          <a:p>
            <a:r>
              <a:rPr lang="en-AU" dirty="0" err="1" smtClean="0"/>
              <a:t>MixColumn</a:t>
            </a:r>
            <a:r>
              <a:rPr lang="en-AU" dirty="0" smtClean="0"/>
              <a:t> Transformation</a:t>
            </a:r>
          </a:p>
        </p:txBody>
      </p:sp>
      <p:pic>
        <p:nvPicPr>
          <p:cNvPr id="65539" name="Picture 5" descr="f7.pdf"/>
          <p:cNvPicPr>
            <a:picLocks noChangeAspect="1"/>
          </p:cNvPicPr>
          <p:nvPr/>
        </p:nvPicPr>
        <p:blipFill rotWithShape="1">
          <a:blip r:embed="rId3"/>
          <a:srcRect l="73" t="31589" r="-73" b="26592"/>
          <a:stretch/>
        </p:blipFill>
        <p:spPr bwMode="auto">
          <a:xfrm>
            <a:off x="461346" y="33444"/>
            <a:ext cx="8287118" cy="448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39952" y="6305550"/>
            <a:ext cx="460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00"/>
                </a:solidFill>
                <a:latin typeface="+mn-lt"/>
              </a:rPr>
              <a:t>(Figure can be found on page 144 in textbook</a:t>
            </a:r>
            <a:r>
              <a:rPr lang="en-US" sz="1200" dirty="0" smtClean="0">
                <a:solidFill>
                  <a:srgbClr val="FFFF00"/>
                </a:solidFill>
                <a:latin typeface="+mn-lt"/>
              </a:rPr>
              <a:t>)</a:t>
            </a:r>
            <a:endParaRPr lang="en-US" sz="12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55395"/>
            <a:ext cx="701198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86884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en-AU" dirty="0" smtClean="0"/>
              <a:t>Mix Columns Rationale</a:t>
            </a:r>
            <a:endParaRPr lang="en-US" dirty="0" smtClean="0"/>
          </a:p>
        </p:txBody>
      </p:sp>
      <p:sp>
        <p:nvSpPr>
          <p:cNvPr id="67587" name="Content Placeholder 6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/>
          <a:lstStyle/>
          <a:p>
            <a:r>
              <a:rPr lang="en-US" sz="2800" dirty="0" smtClean="0"/>
              <a:t>Coefficients of a matrix based on a linear code with maximal distance between code words ensures a good mixing among the bytes of each column</a:t>
            </a:r>
          </a:p>
          <a:p>
            <a:r>
              <a:rPr lang="en-US" sz="2800" dirty="0" smtClean="0"/>
              <a:t>The mix column transformation combined with the shift row transformation ensures that after a few rounds all output bits depend on all input bits</a:t>
            </a:r>
          </a:p>
        </p:txBody>
      </p:sp>
    </p:spTree>
    <p:extLst>
      <p:ext uri="{BB962C8B-B14F-4D97-AF65-F5344CB8AC3E}">
        <p14:creationId xmlns:p14="http://schemas.microsoft.com/office/powerpoint/2010/main" val="304039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AU" dirty="0" err="1" smtClean="0"/>
              <a:t>AddRoundKey</a:t>
            </a:r>
            <a:r>
              <a:rPr lang="en-AU" dirty="0" smtClean="0"/>
              <a:t> Transformation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128 bits of State are bitwise XORed with the 128 bits of the round key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Operation is viewed as a columnwise operation between the 4 bytes of a State column and one word of the round key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Can also be viewed as a byte-level operation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0387947"/>
              </p:ext>
            </p:extLst>
          </p:nvPr>
        </p:nvGraphicFramePr>
        <p:xfrm>
          <a:off x="4767263" y="1774825"/>
          <a:ext cx="3565525" cy="4303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07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3613150" cy="4191000"/>
          </a:xfrm>
        </p:spPr>
        <p:txBody>
          <a:bodyPr/>
          <a:lstStyle/>
          <a:p>
            <a:r>
              <a:rPr lang="en-AU" sz="4800" smtClean="0"/>
              <a:t>Inputs</a:t>
            </a:r>
            <a:br>
              <a:rPr lang="en-AU" sz="4800" smtClean="0"/>
            </a:br>
            <a:r>
              <a:rPr lang="en-AU" sz="4800" smtClean="0"/>
              <a:t>for</a:t>
            </a:r>
            <a:br>
              <a:rPr lang="en-AU" sz="4800" smtClean="0"/>
            </a:br>
            <a:r>
              <a:rPr lang="en-AU" sz="4800" smtClean="0"/>
              <a:t>Single</a:t>
            </a:r>
            <a:br>
              <a:rPr lang="en-AU" sz="4800" smtClean="0"/>
            </a:br>
            <a:r>
              <a:rPr lang="en-AU" sz="4800" smtClean="0"/>
              <a:t>AES</a:t>
            </a:r>
            <a:br>
              <a:rPr lang="en-AU" sz="4800" smtClean="0"/>
            </a:br>
            <a:r>
              <a:rPr lang="en-AU" sz="4800" smtClean="0"/>
              <a:t>Round</a:t>
            </a:r>
          </a:p>
        </p:txBody>
      </p:sp>
      <p:pic>
        <p:nvPicPr>
          <p:cNvPr id="71683" name="Picture 4" descr="f8.pdf"/>
          <p:cNvPicPr>
            <a:picLocks noChangeAspect="1"/>
          </p:cNvPicPr>
          <p:nvPr/>
        </p:nvPicPr>
        <p:blipFill>
          <a:blip r:embed="rId3"/>
          <a:srcRect l="5882" t="10909" r="17647" b="14545"/>
          <a:stretch>
            <a:fillRect/>
          </a:stretch>
        </p:blipFill>
        <p:spPr bwMode="auto">
          <a:xfrm>
            <a:off x="4367213" y="381000"/>
            <a:ext cx="4776787" cy="602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62133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US" dirty="0" smtClean="0"/>
              <a:t>AES Key Expansion</a:t>
            </a:r>
            <a:endParaRPr lang="en-AU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7544" y="1196752"/>
            <a:ext cx="8208912" cy="4867275"/>
          </a:xfrm>
        </p:spPr>
        <p:txBody>
          <a:bodyPr rtlCol="0">
            <a:normAutofit fontScale="85000" lnSpcReduction="1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Takes as input a four-word (16 byte) key and produces a linear array of 44 words (176) bytes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This is sufficient to provide a four-word round key for the initial AddRoundKey stage and each of the 10 rounds of the cipher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Key is copied into the first four words of the expanded key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The remainder of the expanded key is filled in four words at a time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Each added word </a:t>
            </a:r>
            <a:r>
              <a:rPr lang="en-US" i="1" dirty="0" smtClean="0">
                <a:ea typeface="+mn-ea"/>
                <a:cs typeface="+mn-cs"/>
              </a:rPr>
              <a:t>w</a:t>
            </a:r>
            <a:r>
              <a:rPr lang="en-US" dirty="0" smtClean="0">
                <a:ea typeface="+mn-ea"/>
                <a:cs typeface="+mn-cs"/>
              </a:rPr>
              <a:t>[i] depends on the immediately preceding word, </a:t>
            </a:r>
            <a:r>
              <a:rPr lang="en-US" i="1" dirty="0" smtClean="0">
                <a:ea typeface="+mn-ea"/>
                <a:cs typeface="+mn-cs"/>
              </a:rPr>
              <a:t>w</a:t>
            </a:r>
            <a:r>
              <a:rPr lang="en-US" dirty="0" smtClean="0">
                <a:ea typeface="+mn-ea"/>
                <a:cs typeface="+mn-cs"/>
              </a:rPr>
              <a:t>[</a:t>
            </a:r>
            <a:r>
              <a:rPr lang="en-US" i="1" dirty="0" smtClean="0">
                <a:ea typeface="+mn-ea"/>
                <a:cs typeface="+mn-cs"/>
              </a:rPr>
              <a:t>i – 1</a:t>
            </a:r>
            <a:r>
              <a:rPr lang="en-US" dirty="0" smtClean="0">
                <a:ea typeface="+mn-ea"/>
                <a:cs typeface="+mn-cs"/>
              </a:rPr>
              <a:t>]</a:t>
            </a:r>
            <a:r>
              <a:rPr lang="en-US" i="1" dirty="0" smtClean="0">
                <a:ea typeface="+mn-ea"/>
                <a:cs typeface="+mn-cs"/>
              </a:rPr>
              <a:t>, </a:t>
            </a:r>
            <a:r>
              <a:rPr lang="en-US" dirty="0" smtClean="0">
                <a:ea typeface="+mn-ea"/>
                <a:cs typeface="+mn-cs"/>
              </a:rPr>
              <a:t>and the word four positions back</a:t>
            </a:r>
            <a:r>
              <a:rPr lang="en-US" i="1" dirty="0" smtClean="0">
                <a:ea typeface="+mn-ea"/>
                <a:cs typeface="+mn-cs"/>
              </a:rPr>
              <a:t>, w</a:t>
            </a:r>
            <a:r>
              <a:rPr lang="en-US" dirty="0" smtClean="0">
                <a:ea typeface="+mn-ea"/>
                <a:cs typeface="+mn-cs"/>
              </a:rPr>
              <a:t>[i – 4]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In three out of four cases a simple XOR is used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For a word whose position in the </a:t>
            </a:r>
            <a:r>
              <a:rPr lang="en-US" i="1" dirty="0" smtClean="0">
                <a:ea typeface="+mn-ea"/>
              </a:rPr>
              <a:t>w </a:t>
            </a:r>
            <a:r>
              <a:rPr lang="en-US" dirty="0" smtClean="0">
                <a:ea typeface="+mn-ea"/>
              </a:rPr>
              <a:t>array is a multiple of 4, a more complex function is used</a:t>
            </a: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993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85800"/>
            <a:ext cx="2743200" cy="2590800"/>
          </a:xfrm>
        </p:spPr>
        <p:txBody>
          <a:bodyPr/>
          <a:lstStyle/>
          <a:p>
            <a:r>
              <a:rPr lang="en-US" sz="3600" dirty="0" smtClean="0"/>
              <a:t>AES </a:t>
            </a:r>
            <a:br>
              <a:rPr lang="en-US" sz="3600" dirty="0" smtClean="0"/>
            </a:br>
            <a:r>
              <a:rPr lang="en-US" sz="3600" dirty="0" smtClean="0"/>
              <a:t>Key Expansion</a:t>
            </a:r>
            <a:endParaRPr lang="en-AU" sz="3600" dirty="0" smtClean="0"/>
          </a:p>
        </p:txBody>
      </p:sp>
      <p:pic>
        <p:nvPicPr>
          <p:cNvPr id="75779" name="Picture 6" descr="f9.pdf"/>
          <p:cNvPicPr>
            <a:picLocks noChangeAspect="1"/>
          </p:cNvPicPr>
          <p:nvPr/>
        </p:nvPicPr>
        <p:blipFill rotWithShape="1">
          <a:blip r:embed="rId3"/>
          <a:srcRect t="2727" b="18194"/>
          <a:stretch/>
        </p:blipFill>
        <p:spPr bwMode="auto">
          <a:xfrm>
            <a:off x="3131840" y="-2751"/>
            <a:ext cx="6012160" cy="6152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25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AES Key </a:t>
            </a:r>
            <a:r>
              <a:rPr lang="en-US" dirty="0"/>
              <a:t>Expansion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7993063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94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i="1" dirty="0" smtClean="0"/>
              <a:t>g</a:t>
            </a:r>
            <a:r>
              <a:rPr lang="en-US" dirty="0" smtClean="0"/>
              <a:t> AES </a:t>
            </a:r>
            <a:r>
              <a:rPr lang="en-US" dirty="0"/>
              <a:t>Key Expansion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g consists of the following </a:t>
            </a:r>
            <a:r>
              <a:rPr lang="en-US" dirty="0" err="1" smtClean="0"/>
              <a:t>subfunctions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 err="1" smtClean="0"/>
              <a:t>RotWord</a:t>
            </a:r>
            <a:r>
              <a:rPr lang="en-US" sz="2000" dirty="0" smtClean="0"/>
              <a:t> </a:t>
            </a:r>
            <a:r>
              <a:rPr lang="en-US" sz="2000" dirty="0"/>
              <a:t>performs a one-byte circular left shift on a word. This means that </a:t>
            </a:r>
            <a:r>
              <a:rPr lang="en-US" sz="2000" dirty="0" smtClean="0"/>
              <a:t>an input </a:t>
            </a:r>
            <a:r>
              <a:rPr lang="en-US" sz="2000" dirty="0"/>
              <a:t>word [B0, B1, B2, B3] is transformed into [B1, B2, B3, B0].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 err="1" smtClean="0"/>
              <a:t>SubWord</a:t>
            </a:r>
            <a:r>
              <a:rPr lang="en-US" sz="2000" dirty="0" smtClean="0"/>
              <a:t> </a:t>
            </a:r>
            <a:r>
              <a:rPr lang="en-US" sz="2000" dirty="0"/>
              <a:t>performs a byte substitution on each byte of its input word, using </a:t>
            </a:r>
            <a:r>
              <a:rPr lang="en-US" sz="2000" dirty="0" smtClean="0"/>
              <a:t>the S-box </a:t>
            </a:r>
            <a:r>
              <a:rPr lang="en-US" sz="2000" dirty="0"/>
              <a:t>(Table 6.2a).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The </a:t>
            </a:r>
            <a:r>
              <a:rPr lang="en-US" sz="2000" dirty="0"/>
              <a:t>result of steps 1 and 2 is </a:t>
            </a:r>
            <a:r>
              <a:rPr lang="en-US" sz="2000" b="1" dirty="0" err="1"/>
              <a:t>XORed</a:t>
            </a:r>
            <a:r>
              <a:rPr lang="en-US" sz="2000" b="1" dirty="0"/>
              <a:t> with a round constant</a:t>
            </a:r>
            <a:r>
              <a:rPr lang="en-US" sz="2000" dirty="0"/>
              <a:t>, </a:t>
            </a:r>
            <a:r>
              <a:rPr lang="en-US" sz="2000" dirty="0" err="1"/>
              <a:t>Rcon</a:t>
            </a:r>
            <a:r>
              <a:rPr lang="en-US" sz="2000" dirty="0"/>
              <a:t>[j] (only perform an XOR on the </a:t>
            </a:r>
            <a:r>
              <a:rPr lang="en-US" sz="2000" u="sng" dirty="0"/>
              <a:t>leftmost byte </a:t>
            </a:r>
            <a:r>
              <a:rPr lang="en-US" sz="2000" dirty="0"/>
              <a:t>of the </a:t>
            </a:r>
            <a:r>
              <a:rPr lang="en-US" sz="2000" dirty="0" smtClean="0"/>
              <a:t>word, </a:t>
            </a:r>
            <a:r>
              <a:rPr lang="en-US" sz="2000" dirty="0"/>
              <a:t>e.g. </a:t>
            </a:r>
            <a:r>
              <a:rPr lang="en-US" sz="2000" dirty="0" err="1"/>
              <a:t>Rcon</a:t>
            </a:r>
            <a:r>
              <a:rPr lang="en-US" sz="2000" dirty="0"/>
              <a:t>[j] = (RC[j], 0, 0, 0</a:t>
            </a:r>
            <a:r>
              <a:rPr lang="en-US" sz="2000" dirty="0" smtClean="0"/>
              <a:t>)) over </a:t>
            </a:r>
            <a:r>
              <a:rPr lang="en-US" sz="2000" dirty="0"/>
              <a:t>the field GF(2</a:t>
            </a:r>
            <a:r>
              <a:rPr lang="en-US" sz="2000" baseline="30000" dirty="0"/>
              <a:t>8</a:t>
            </a:r>
            <a:r>
              <a:rPr lang="en-US" sz="2000" dirty="0"/>
              <a:t>).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36" y="5301208"/>
            <a:ext cx="8031163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91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function </a:t>
            </a:r>
            <a:r>
              <a:rPr lang="en-US" i="1" dirty="0" smtClean="0"/>
              <a:t>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</a:t>
            </a:r>
            <a:r>
              <a:rPr lang="en-US" dirty="0"/>
              <a:t>that the round key for round 8 </a:t>
            </a:r>
            <a:r>
              <a:rPr lang="en-US" dirty="0" smtClean="0"/>
              <a:t>is</a:t>
            </a:r>
          </a:p>
          <a:p>
            <a:endParaRPr lang="en-US" dirty="0"/>
          </a:p>
          <a:p>
            <a:r>
              <a:rPr lang="en-US" dirty="0"/>
              <a:t>Then the first 4 bytes (first column) of the round key for round 9 are calculated </a:t>
            </a:r>
            <a:r>
              <a:rPr lang="en-US" dirty="0" smtClean="0"/>
              <a:t>as follows</a:t>
            </a:r>
            <a:r>
              <a:rPr lang="en-US" dirty="0"/>
              <a:t>: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7704" y="2205535"/>
            <a:ext cx="557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 D2 73 21 B5 8D BA D2 31 2B F5 60 </a:t>
            </a:r>
            <a:r>
              <a:rPr lang="en-US" dirty="0">
                <a:solidFill>
                  <a:srgbClr val="FF0000"/>
                </a:solidFill>
              </a:rPr>
              <a:t>7F 8D 29 2F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8" y="3861048"/>
            <a:ext cx="8831263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32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Expansion Rationale</a:t>
            </a:r>
            <a:endParaRPr lang="en-AU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51520" y="1556792"/>
            <a:ext cx="3565525" cy="4648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The Rijndael developers designed the expansion key algorithm to be </a:t>
            </a:r>
            <a:r>
              <a:rPr lang="en-US" sz="2000" dirty="0" smtClean="0">
                <a:solidFill>
                  <a:srgbClr val="FF0000"/>
                </a:solidFill>
                <a:ea typeface="+mn-ea"/>
                <a:cs typeface="+mn-cs"/>
              </a:rPr>
              <a:t>resistant to known cryptanalytic attacks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Inclusion of a round-dependent round constant </a:t>
            </a:r>
            <a:r>
              <a:rPr lang="en-US" sz="2000" dirty="0" smtClean="0">
                <a:solidFill>
                  <a:srgbClr val="FF0000"/>
                </a:solidFill>
                <a:ea typeface="+mn-ea"/>
                <a:cs typeface="+mn-cs"/>
              </a:rPr>
              <a:t>eliminates the symmetry </a:t>
            </a:r>
            <a:r>
              <a:rPr lang="en-US" sz="2000" dirty="0" smtClean="0">
                <a:ea typeface="+mn-ea"/>
                <a:cs typeface="+mn-cs"/>
              </a:rPr>
              <a:t>between the ways in which round keys are generated in different rounds</a:t>
            </a:r>
            <a:endParaRPr lang="en-AU" sz="2000" dirty="0">
              <a:ea typeface="+mn-ea"/>
              <a:cs typeface="+mn-c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917081"/>
              </p:ext>
            </p:extLst>
          </p:nvPr>
        </p:nvGraphicFramePr>
        <p:xfrm>
          <a:off x="4114800" y="1524000"/>
          <a:ext cx="4800600" cy="485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545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Finite </a:t>
            </a:r>
            <a:r>
              <a:rPr lang="en-US" sz="2800" dirty="0"/>
              <a:t>Field Arithmetic</a:t>
            </a:r>
          </a:p>
          <a:p>
            <a:r>
              <a:rPr lang="en-US" sz="2800" dirty="0" smtClean="0"/>
              <a:t>AES </a:t>
            </a:r>
            <a:r>
              <a:rPr lang="en-US" sz="2800" dirty="0"/>
              <a:t>Structure</a:t>
            </a:r>
          </a:p>
          <a:p>
            <a:r>
              <a:rPr lang="en-US" sz="2800" dirty="0" smtClean="0"/>
              <a:t>AES </a:t>
            </a:r>
            <a:r>
              <a:rPr lang="en-US" sz="2800" dirty="0"/>
              <a:t>Transformation Functions</a:t>
            </a:r>
          </a:p>
          <a:p>
            <a:r>
              <a:rPr lang="en-US" sz="2800" dirty="0" smtClean="0"/>
              <a:t>AES </a:t>
            </a:r>
            <a:r>
              <a:rPr lang="en-US" sz="2800" dirty="0"/>
              <a:t>Key Expansion</a:t>
            </a:r>
          </a:p>
          <a:p>
            <a:r>
              <a:rPr lang="en-US" sz="2800" dirty="0" smtClean="0"/>
              <a:t>An </a:t>
            </a:r>
            <a:r>
              <a:rPr lang="en-US" sz="2800" dirty="0"/>
              <a:t>AES Example</a:t>
            </a:r>
          </a:p>
          <a:p>
            <a:r>
              <a:rPr lang="en-US" sz="2800" dirty="0" smtClean="0"/>
              <a:t>AES </a:t>
            </a:r>
            <a:r>
              <a:rPr lang="en-US" sz="2800" dirty="0"/>
              <a:t>Implementation</a:t>
            </a:r>
          </a:p>
          <a:p>
            <a:r>
              <a:rPr lang="en-US" sz="2800" dirty="0" smtClean="0"/>
              <a:t>Key </a:t>
            </a:r>
            <a:r>
              <a:rPr lang="en-US" sz="2800" dirty="0"/>
              <a:t>Terms, Review Questions, and</a:t>
            </a:r>
          </a:p>
        </p:txBody>
      </p:sp>
    </p:spTree>
    <p:extLst>
      <p:ext uri="{BB962C8B-B14F-4D97-AF65-F5344CB8AC3E}">
        <p14:creationId xmlns:p14="http://schemas.microsoft.com/office/powerpoint/2010/main" val="405333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3429000" cy="5589588"/>
          </a:xfrm>
        </p:spPr>
        <p:txBody>
          <a:bodyPr/>
          <a:lstStyle/>
          <a:p>
            <a:r>
              <a:rPr lang="en-US" smtClean="0"/>
              <a:t>Table 5.3</a:t>
            </a:r>
            <a:br>
              <a:rPr lang="en-US" smtClean="0"/>
            </a:br>
            <a:r>
              <a:rPr lang="en-US" sz="4400" smtClean="0"/>
              <a:t/>
            </a:r>
            <a:br>
              <a:rPr lang="en-US" sz="4400" smtClean="0"/>
            </a:br>
            <a:r>
              <a:rPr lang="en-US" sz="4400" smtClean="0"/>
              <a:t>AES Example Key Expansion</a:t>
            </a:r>
            <a:endParaRPr lang="en-US" smtClean="0"/>
          </a:p>
        </p:txBody>
      </p:sp>
      <p:pic>
        <p:nvPicPr>
          <p:cNvPr id="7987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133350"/>
            <a:ext cx="544195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6" name="TextBox 4"/>
          <p:cNvSpPr txBox="1">
            <a:spLocks noChangeArrowheads="1"/>
          </p:cNvSpPr>
          <p:nvPr/>
        </p:nvSpPr>
        <p:spPr bwMode="auto">
          <a:xfrm>
            <a:off x="209203" y="5589240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(Table is located on page 151</a:t>
            </a:r>
          </a:p>
          <a:p>
            <a:r>
              <a:rPr lang="en-US" sz="1400" dirty="0"/>
              <a:t>in textbook)</a:t>
            </a:r>
          </a:p>
        </p:txBody>
      </p:sp>
    </p:spTree>
    <p:extLst>
      <p:ext uri="{BB962C8B-B14F-4D97-AF65-F5344CB8AC3E}">
        <p14:creationId xmlns:p14="http://schemas.microsoft.com/office/powerpoint/2010/main" val="26961953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4475" y="152400"/>
            <a:ext cx="5089525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152400"/>
            <a:ext cx="3429000" cy="55895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5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Table 5.4</a:t>
            </a:r>
            <a:br>
              <a:rPr lang="en-US" sz="5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/>
            </a:r>
            <a:b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AES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Example</a:t>
            </a:r>
            <a:endParaRPr lang="en-US" sz="540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1924" name="TextBox 5"/>
          <p:cNvSpPr txBox="1">
            <a:spLocks noChangeArrowheads="1"/>
          </p:cNvSpPr>
          <p:nvPr/>
        </p:nvSpPr>
        <p:spPr bwMode="auto">
          <a:xfrm>
            <a:off x="304800" y="5589240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(Table is located on page 153</a:t>
            </a:r>
          </a:p>
          <a:p>
            <a:r>
              <a:rPr lang="en-US" sz="1400" dirty="0"/>
              <a:t>in textbook)</a:t>
            </a:r>
          </a:p>
        </p:txBody>
      </p:sp>
    </p:spTree>
    <p:extLst>
      <p:ext uri="{BB962C8B-B14F-4D97-AF65-F5344CB8AC3E}">
        <p14:creationId xmlns:p14="http://schemas.microsoft.com/office/powerpoint/2010/main" val="122943965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" y="304800"/>
            <a:ext cx="2819400" cy="55895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Table </a:t>
            </a:r>
            <a:r>
              <a:rPr lang="en-US" sz="40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5.5</a:t>
            </a:r>
            <a:r>
              <a:rPr lang="en-US" sz="3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/>
            </a:r>
            <a:br>
              <a:rPr lang="en-US" sz="3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3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Avalanche Effect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3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in AES: </a:t>
            </a:r>
            <a:r>
              <a:rPr lang="en-US" sz="3200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Change in Plaintext</a:t>
            </a:r>
            <a:endParaRPr lang="en-US" sz="4000" dirty="0">
              <a:solidFill>
                <a:srgbClr val="FF0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3971" name="TextBox 5"/>
          <p:cNvSpPr txBox="1">
            <a:spLocks noChangeArrowheads="1"/>
          </p:cNvSpPr>
          <p:nvPr/>
        </p:nvSpPr>
        <p:spPr bwMode="auto">
          <a:xfrm>
            <a:off x="76200" y="5689601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(Table is located on page 154</a:t>
            </a:r>
          </a:p>
          <a:p>
            <a:r>
              <a:rPr lang="en-US" sz="1400" dirty="0"/>
              <a:t>in textbook)</a:t>
            </a:r>
          </a:p>
        </p:txBody>
      </p:sp>
      <p:pic>
        <p:nvPicPr>
          <p:cNvPr id="83972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07963"/>
            <a:ext cx="6623050" cy="665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283619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" y="304800"/>
            <a:ext cx="2819400" cy="55895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8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Table </a:t>
            </a:r>
            <a:r>
              <a:rPr lang="en-US" sz="48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5.6</a:t>
            </a:r>
            <a: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/>
            </a:r>
            <a:b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Avalanche Effect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in AES: </a:t>
            </a:r>
            <a:r>
              <a:rPr lang="en-US" sz="4000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Change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000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in Key</a:t>
            </a:r>
          </a:p>
        </p:txBody>
      </p:sp>
      <p:sp>
        <p:nvSpPr>
          <p:cNvPr id="86019" name="TextBox 5"/>
          <p:cNvSpPr txBox="1">
            <a:spLocks noChangeArrowheads="1"/>
          </p:cNvSpPr>
          <p:nvPr/>
        </p:nvSpPr>
        <p:spPr bwMode="auto">
          <a:xfrm>
            <a:off x="76200" y="5689601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(Table is located on page 155</a:t>
            </a:r>
          </a:p>
          <a:p>
            <a:r>
              <a:rPr lang="en-US" sz="1400" dirty="0"/>
              <a:t>in textbook)</a:t>
            </a:r>
          </a:p>
        </p:txBody>
      </p:sp>
      <p:pic>
        <p:nvPicPr>
          <p:cNvPr id="86020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30175"/>
            <a:ext cx="6699250" cy="672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062941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Equivalent Inverse Cipher</a:t>
            </a:r>
            <a:endParaRPr lang="en-AU" smtClean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1828800"/>
            <a:ext cx="3566160" cy="4303713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AES decryption cipher </a:t>
            </a:r>
            <a:r>
              <a:rPr lang="en-US" dirty="0" smtClean="0">
                <a:solidFill>
                  <a:srgbClr val="FF0000"/>
                </a:solidFill>
                <a:ea typeface="+mn-ea"/>
                <a:cs typeface="+mn-cs"/>
              </a:rPr>
              <a:t>is not identical </a:t>
            </a:r>
            <a:r>
              <a:rPr lang="en-US" dirty="0" smtClean="0">
                <a:ea typeface="+mn-ea"/>
                <a:cs typeface="+mn-cs"/>
              </a:rPr>
              <a:t>to the encryption cipher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solidFill>
                  <a:srgbClr val="FF0000"/>
                </a:solidFill>
                <a:ea typeface="+mn-ea"/>
              </a:rPr>
              <a:t>The sequence of transformations differs </a:t>
            </a:r>
            <a:r>
              <a:rPr lang="en-US" dirty="0" smtClean="0">
                <a:ea typeface="+mn-ea"/>
              </a:rPr>
              <a:t>although the form of the key schedules is the same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Has the disadvantage that </a:t>
            </a:r>
            <a:r>
              <a:rPr lang="en-US" dirty="0" smtClean="0">
                <a:solidFill>
                  <a:srgbClr val="FF0000"/>
                </a:solidFill>
                <a:ea typeface="+mn-ea"/>
              </a:rPr>
              <a:t>two separate software or firmware modules</a:t>
            </a:r>
            <a:r>
              <a:rPr lang="en-US" dirty="0" smtClean="0">
                <a:ea typeface="+mn-ea"/>
              </a:rPr>
              <a:t> are needed for applications that require both encryption and decryption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57020982"/>
              </p:ext>
            </p:extLst>
          </p:nvPr>
        </p:nvGraphicFramePr>
        <p:xfrm>
          <a:off x="3962400" y="1981200"/>
          <a:ext cx="4953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566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US" sz="4800" smtClean="0"/>
              <a:t>Interchanging </a:t>
            </a:r>
            <a:br>
              <a:rPr lang="en-US" sz="4800" smtClean="0"/>
            </a:br>
            <a:r>
              <a:rPr lang="en-US" sz="4800" smtClean="0"/>
              <a:t>InvShiftRows and InvSubBytes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7148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InvShiftRows </a:t>
            </a:r>
            <a:r>
              <a:rPr lang="en-US" sz="2400" i="1" dirty="0" smtClean="0">
                <a:ea typeface="+mn-ea"/>
                <a:cs typeface="+mn-cs"/>
              </a:rPr>
              <a:t>affects the sequence </a:t>
            </a:r>
            <a:r>
              <a:rPr lang="en-US" sz="2400" dirty="0" smtClean="0">
                <a:ea typeface="+mn-ea"/>
                <a:cs typeface="+mn-cs"/>
              </a:rPr>
              <a:t>of bytes in State but </a:t>
            </a:r>
            <a:r>
              <a:rPr lang="en-US" sz="2400" i="1" dirty="0" smtClean="0">
                <a:ea typeface="+mn-ea"/>
                <a:cs typeface="+mn-cs"/>
              </a:rPr>
              <a:t>does not alter byte contents </a:t>
            </a:r>
            <a:r>
              <a:rPr lang="en-US" sz="2400" dirty="0" smtClean="0">
                <a:ea typeface="+mn-ea"/>
                <a:cs typeface="+mn-cs"/>
              </a:rPr>
              <a:t>and </a:t>
            </a:r>
            <a:r>
              <a:rPr lang="en-US" sz="2400" i="1" dirty="0" smtClean="0">
                <a:ea typeface="+mn-ea"/>
                <a:cs typeface="+mn-cs"/>
              </a:rPr>
              <a:t>does not depend on byte contents</a:t>
            </a:r>
            <a:r>
              <a:rPr lang="en-US" sz="2400" dirty="0" smtClean="0">
                <a:ea typeface="+mn-ea"/>
                <a:cs typeface="+mn-cs"/>
              </a:rPr>
              <a:t> to perform its transformation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InvSubBytes </a:t>
            </a:r>
            <a:r>
              <a:rPr lang="en-US" sz="2400" i="1" dirty="0" smtClean="0">
                <a:ea typeface="+mn-ea"/>
                <a:cs typeface="+mn-cs"/>
              </a:rPr>
              <a:t>affects the contents </a:t>
            </a:r>
            <a:r>
              <a:rPr lang="en-US" sz="2400" dirty="0" smtClean="0">
                <a:ea typeface="+mn-ea"/>
                <a:cs typeface="+mn-cs"/>
              </a:rPr>
              <a:t>of bytes in State but </a:t>
            </a:r>
            <a:r>
              <a:rPr lang="en-US" sz="2400" i="1" dirty="0" smtClean="0">
                <a:ea typeface="+mn-ea"/>
                <a:cs typeface="+mn-cs"/>
              </a:rPr>
              <a:t>does not alter byte sequence </a:t>
            </a:r>
            <a:r>
              <a:rPr lang="en-US" sz="2400" dirty="0" smtClean="0">
                <a:ea typeface="+mn-ea"/>
                <a:cs typeface="+mn-cs"/>
              </a:rPr>
              <a:t>and </a:t>
            </a:r>
            <a:r>
              <a:rPr lang="en-US" sz="2400" i="1" dirty="0" smtClean="0">
                <a:ea typeface="+mn-ea"/>
                <a:cs typeface="+mn-cs"/>
              </a:rPr>
              <a:t>does not depend on byte sequence </a:t>
            </a:r>
            <a:r>
              <a:rPr lang="en-US" sz="2400" dirty="0" smtClean="0">
                <a:ea typeface="+mn-ea"/>
                <a:cs typeface="+mn-cs"/>
              </a:rPr>
              <a:t>to perform its transformation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Thus, these two operations commute and can be interchanged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9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0" y="39689"/>
            <a:ext cx="9144000" cy="1301080"/>
          </a:xfrm>
        </p:spPr>
        <p:txBody>
          <a:bodyPr/>
          <a:lstStyle/>
          <a:p>
            <a:r>
              <a:rPr lang="en-US" sz="4000" dirty="0" smtClean="0"/>
              <a:t>Interchanging </a:t>
            </a:r>
            <a:br>
              <a:rPr lang="en-US" sz="4000" dirty="0" smtClean="0"/>
            </a:br>
            <a:r>
              <a:rPr lang="en-US" sz="4000" dirty="0" err="1" smtClean="0"/>
              <a:t>AddRoundKey</a:t>
            </a:r>
            <a:r>
              <a:rPr lang="en-US" sz="4000" dirty="0" smtClean="0"/>
              <a:t> and </a:t>
            </a:r>
            <a:r>
              <a:rPr lang="en-US" sz="4000" dirty="0" err="1" smtClean="0"/>
              <a:t>InvMixColumns</a:t>
            </a:r>
            <a:endParaRPr lang="en-US" sz="4000" dirty="0" smtClean="0"/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571362"/>
              </p:ext>
            </p:extLst>
          </p:nvPr>
        </p:nvGraphicFramePr>
        <p:xfrm>
          <a:off x="827584" y="1484784"/>
          <a:ext cx="766603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3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3613150" cy="3289300"/>
          </a:xfrm>
        </p:spPr>
        <p:txBody>
          <a:bodyPr/>
          <a:lstStyle/>
          <a:p>
            <a:r>
              <a:rPr lang="en-US" sz="4800" smtClean="0"/>
              <a:t>Equivalent Inverse </a:t>
            </a:r>
            <a:br>
              <a:rPr lang="en-US" sz="4800" smtClean="0"/>
            </a:br>
            <a:r>
              <a:rPr lang="en-US" sz="4800" smtClean="0"/>
              <a:t>Cipher</a:t>
            </a:r>
            <a:endParaRPr lang="en-AU" sz="4800" smtClean="0"/>
          </a:p>
        </p:txBody>
      </p:sp>
      <p:pic>
        <p:nvPicPr>
          <p:cNvPr id="94211" name="Picture 5" descr="f10.pdf"/>
          <p:cNvPicPr>
            <a:picLocks noChangeAspect="1"/>
          </p:cNvPicPr>
          <p:nvPr/>
        </p:nvPicPr>
        <p:blipFill rotWithShape="1">
          <a:blip r:embed="rId3"/>
          <a:srcRect l="10588" t="6364" r="22353" b="20325"/>
          <a:stretch/>
        </p:blipFill>
        <p:spPr bwMode="auto">
          <a:xfrm>
            <a:off x="4283968" y="49213"/>
            <a:ext cx="4417120" cy="624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5803624"/>
      </p:ext>
    </p:extLst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864096"/>
          </a:xfrm>
        </p:spPr>
        <p:txBody>
          <a:bodyPr/>
          <a:lstStyle/>
          <a:p>
            <a:r>
              <a:rPr lang="en-US" dirty="0" smtClean="0"/>
              <a:t>Implementation Aspects</a:t>
            </a:r>
            <a:endParaRPr lang="en-AU" dirty="0" smtClean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971600" y="1340768"/>
            <a:ext cx="7570787" cy="47148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solidFill>
                  <a:srgbClr val="FF0000"/>
                </a:solidFill>
                <a:ea typeface="+mn-ea"/>
                <a:cs typeface="+mn-cs"/>
              </a:rPr>
              <a:t>AES can be implemented very efficiently on an 8-bit processor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AddRoundKey is a bytewise XOR operation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ShiftRows is a simple byte-shifting operation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SubBytes operates at the byte level and only requires a table of 256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MixColumns requires matrix multiplication in the field GF(2</a:t>
            </a:r>
            <a:r>
              <a:rPr lang="en-US" sz="2400" baseline="30000" dirty="0" smtClean="0">
                <a:ea typeface="+mn-ea"/>
                <a:cs typeface="+mn-cs"/>
              </a:rPr>
              <a:t>8</a:t>
            </a:r>
            <a:r>
              <a:rPr lang="en-US" sz="2400" dirty="0" smtClean="0">
                <a:ea typeface="+mn-ea"/>
                <a:cs typeface="+mn-cs"/>
              </a:rPr>
              <a:t>), which means that all operations are carried out on bytes</a:t>
            </a:r>
            <a:endParaRPr lang="en-AU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3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Implementation Aspects</a:t>
            </a:r>
            <a:endParaRPr lang="en-AU" smtClean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solidFill>
                  <a:srgbClr val="FF0000"/>
                </a:solidFill>
                <a:ea typeface="+mn-ea"/>
                <a:cs typeface="+mn-cs"/>
              </a:rPr>
              <a:t>Can efficiently implement on a 32-bit processor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Redefine steps to use 32-bit words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Can precompute 4 tables of 256-words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Then each column in each round can be computed using 4 table lookups + 4 XORs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At a cost of 4Kb to store tables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Designers believe this very efficient implementation was a key factor in its selection as the AES cipher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8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 smtClean="0"/>
              <a:t>Finite Field Arithmetic</a:t>
            </a:r>
            <a:endParaRPr lang="en-AU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7584" y="1196752"/>
            <a:ext cx="7570787" cy="494347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In the Advanced Encryption Standard (AES) all operations are performed on 8-bit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The arithmetic operations of addition, multiplication, and division are performed over the finite field GF(2</a:t>
            </a:r>
            <a:r>
              <a:rPr lang="en-US" sz="2000" baseline="30000" dirty="0" smtClean="0">
                <a:ea typeface="+mn-ea"/>
                <a:cs typeface="+mn-cs"/>
              </a:rPr>
              <a:t>8</a:t>
            </a:r>
            <a:r>
              <a:rPr lang="en-US" sz="2000" dirty="0" smtClean="0">
                <a:ea typeface="+mn-ea"/>
                <a:cs typeface="+mn-cs"/>
              </a:rPr>
              <a:t>)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A field is a set in which we can do </a:t>
            </a:r>
            <a:r>
              <a:rPr lang="en-US" sz="2000" dirty="0" smtClean="0">
                <a:solidFill>
                  <a:srgbClr val="FF0000"/>
                </a:solidFill>
                <a:ea typeface="+mn-ea"/>
                <a:cs typeface="+mn-cs"/>
              </a:rPr>
              <a:t>addition</a:t>
            </a:r>
            <a:r>
              <a:rPr lang="en-US" sz="2000" dirty="0" smtClean="0">
                <a:ea typeface="+mn-ea"/>
                <a:cs typeface="+mn-cs"/>
              </a:rPr>
              <a:t>, </a:t>
            </a:r>
            <a:r>
              <a:rPr lang="en-US" sz="2000" dirty="0" smtClean="0">
                <a:solidFill>
                  <a:srgbClr val="FF0000"/>
                </a:solidFill>
                <a:ea typeface="+mn-ea"/>
                <a:cs typeface="+mn-cs"/>
              </a:rPr>
              <a:t>subtraction</a:t>
            </a:r>
            <a:r>
              <a:rPr lang="en-US" sz="2000" dirty="0" smtClean="0">
                <a:ea typeface="+mn-ea"/>
                <a:cs typeface="+mn-cs"/>
              </a:rPr>
              <a:t>, </a:t>
            </a:r>
            <a:r>
              <a:rPr lang="en-US" sz="2000" dirty="0" smtClean="0">
                <a:solidFill>
                  <a:srgbClr val="FF0000"/>
                </a:solidFill>
                <a:ea typeface="+mn-ea"/>
                <a:cs typeface="+mn-cs"/>
              </a:rPr>
              <a:t>multiplication</a:t>
            </a:r>
            <a:r>
              <a:rPr lang="en-US" sz="2000" dirty="0" smtClean="0">
                <a:ea typeface="+mn-ea"/>
                <a:cs typeface="+mn-cs"/>
              </a:rPr>
              <a:t>, and </a:t>
            </a:r>
            <a:r>
              <a:rPr lang="en-US" sz="2000" dirty="0" smtClean="0">
                <a:solidFill>
                  <a:srgbClr val="FF0000"/>
                </a:solidFill>
                <a:ea typeface="+mn-ea"/>
                <a:cs typeface="+mn-cs"/>
              </a:rPr>
              <a:t>division</a:t>
            </a:r>
            <a:r>
              <a:rPr lang="en-US" sz="2000" dirty="0" smtClean="0">
                <a:ea typeface="+mn-ea"/>
                <a:cs typeface="+mn-cs"/>
              </a:rPr>
              <a:t> without leaving the set 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Division is defined with the following  rule: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sz="1800" i="1" dirty="0" smtClean="0">
                <a:ea typeface="+mn-ea"/>
              </a:rPr>
              <a:t> a /b = a (b</a:t>
            </a:r>
            <a:r>
              <a:rPr lang="en-US" sz="1800" i="1" baseline="30000" dirty="0" smtClean="0">
                <a:ea typeface="+mn-ea"/>
              </a:rPr>
              <a:t>-1</a:t>
            </a:r>
            <a:r>
              <a:rPr lang="en-US" sz="1800" i="1" dirty="0" smtClean="0">
                <a:ea typeface="+mn-ea"/>
              </a:rPr>
              <a:t> )</a:t>
            </a:r>
            <a:endParaRPr lang="en-US" sz="1800" dirty="0" smtClean="0">
              <a:ea typeface="+mn-ea"/>
            </a:endParaRPr>
          </a:p>
          <a:p>
            <a:pPr marL="342900" lvl="1" indent="-342900" fontAlgn="auto">
              <a:spcBef>
                <a:spcPts val="2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1800" dirty="0" smtClean="0">
                <a:ea typeface="+mn-ea"/>
              </a:rPr>
              <a:t>An example of a finite field (one with a finite number of elements) is the set Z</a:t>
            </a:r>
            <a:r>
              <a:rPr lang="en-US" sz="1800" baseline="-25000" dirty="0" smtClean="0">
                <a:ea typeface="+mn-ea"/>
              </a:rPr>
              <a:t>p</a:t>
            </a:r>
            <a:r>
              <a:rPr lang="en-US" sz="1800" dirty="0" smtClean="0">
                <a:ea typeface="+mn-ea"/>
              </a:rPr>
              <a:t> consisting of all the integers {0, 1, . . . . , </a:t>
            </a:r>
            <a:r>
              <a:rPr lang="en-US" sz="1800" i="1" dirty="0" smtClean="0">
                <a:ea typeface="+mn-ea"/>
              </a:rPr>
              <a:t>p</a:t>
            </a:r>
            <a:r>
              <a:rPr lang="en-US" sz="1800" dirty="0" smtClean="0">
                <a:ea typeface="+mn-ea"/>
              </a:rPr>
              <a:t> -  1}, where </a:t>
            </a:r>
            <a:r>
              <a:rPr lang="en-US" sz="1800" i="1" dirty="0" smtClean="0">
                <a:ea typeface="+mn-ea"/>
              </a:rPr>
              <a:t>p</a:t>
            </a:r>
            <a:r>
              <a:rPr lang="en-US" sz="1800" dirty="0" smtClean="0">
                <a:ea typeface="+mn-ea"/>
              </a:rPr>
              <a:t> is a prime number and in which arithmetic is carried out modulo </a:t>
            </a:r>
            <a:r>
              <a:rPr lang="en-US" sz="1800" i="1" dirty="0" smtClean="0">
                <a:ea typeface="+mn-ea"/>
              </a:rPr>
              <a:t>p</a:t>
            </a:r>
            <a:r>
              <a:rPr lang="en-US" sz="1800" dirty="0" smtClean="0">
                <a:ea typeface="+mn-ea"/>
              </a:rPr>
              <a:t> 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7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b="1" dirty="0"/>
              <a:t>AES </a:t>
            </a:r>
            <a:r>
              <a:rPr lang="en-CA" sz="4000" b="1" dirty="0" err="1"/>
              <a:t>Rijndael</a:t>
            </a:r>
            <a:r>
              <a:rPr lang="en-CA" sz="4000" b="1" dirty="0"/>
              <a:t> Encryption Cipher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 smtClean="0"/>
          </a:p>
          <a:p>
            <a:endParaRPr lang="en-CA" dirty="0"/>
          </a:p>
          <a:p>
            <a:r>
              <a:rPr lang="en-CA" dirty="0" err="1" smtClean="0">
                <a:hlinkClick r:id="rId2"/>
              </a:rPr>
              <a:t>Youtube</a:t>
            </a:r>
            <a:r>
              <a:rPr lang="en-CA" dirty="0" smtClean="0">
                <a:hlinkClick r:id="rId2"/>
              </a:rPr>
              <a:t> Example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619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b="1" dirty="0"/>
              <a:t>AES </a:t>
            </a:r>
            <a:r>
              <a:rPr lang="en-CA" sz="3600" b="1" dirty="0" err="1"/>
              <a:t>Rijndael</a:t>
            </a:r>
            <a:r>
              <a:rPr lang="en-CA" sz="3600" b="1" dirty="0"/>
              <a:t> Cipher - Visualization </a:t>
            </a:r>
            <a:endParaRPr lang="en-CA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Thanks to </a:t>
            </a:r>
            <a:r>
              <a:rPr lang="en-CA" dirty="0" err="1" smtClean="0"/>
              <a:t>Abin</a:t>
            </a:r>
            <a:r>
              <a:rPr lang="en-CA" dirty="0" smtClean="0"/>
              <a:t> </a:t>
            </a:r>
            <a:r>
              <a:rPr lang="en-CA" dirty="0" err="1" smtClean="0"/>
              <a:t>Alichin</a:t>
            </a:r>
            <a:r>
              <a:rPr lang="en-CA" dirty="0" smtClean="0"/>
              <a:t> and </a:t>
            </a:r>
            <a:r>
              <a:rPr lang="en-CA" dirty="0" err="1" smtClean="0"/>
              <a:t>Youtube</a:t>
            </a:r>
            <a:endParaRPr lang="en-CA" dirty="0" smtClean="0"/>
          </a:p>
          <a:p>
            <a:endParaRPr lang="en-CA" dirty="0"/>
          </a:p>
          <a:p>
            <a:pPr lvl="2"/>
            <a:r>
              <a:rPr lang="en-CA" dirty="0" smtClean="0">
                <a:hlinkClick r:id="rId2"/>
              </a:rPr>
              <a:t>Example</a:t>
            </a:r>
            <a:endParaRPr lang="en-CA" dirty="0" smtClean="0"/>
          </a:p>
          <a:p>
            <a:pPr lvl="2"/>
            <a:endParaRPr lang="en-CA" dirty="0"/>
          </a:p>
          <a:p>
            <a:r>
              <a:rPr lang="en-CA" dirty="0" err="1" smtClean="0"/>
              <a:t>Scholartica</a:t>
            </a:r>
            <a:r>
              <a:rPr lang="en-CA" dirty="0" smtClean="0"/>
              <a:t> Channel – some details and examples</a:t>
            </a:r>
          </a:p>
          <a:p>
            <a:endParaRPr lang="en-CA" dirty="0"/>
          </a:p>
          <a:p>
            <a:pPr lvl="2"/>
            <a:r>
              <a:rPr lang="en-CA" dirty="0">
                <a:hlinkClick r:id="rId3"/>
              </a:rPr>
              <a:t>https://</a:t>
            </a:r>
            <a:r>
              <a:rPr lang="en-CA" dirty="0" smtClean="0">
                <a:hlinkClick r:id="rId3"/>
              </a:rPr>
              <a:t>www.youtube.com/watch?v=nL1ApwEXrz0</a:t>
            </a:r>
            <a:r>
              <a:rPr lang="en-CA" dirty="0" smtClean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74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AU" dirty="0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16632" y="1268760"/>
            <a:ext cx="3565525" cy="4953000"/>
          </a:xfrm>
        </p:spPr>
        <p:txBody>
          <a:bodyPr/>
          <a:lstStyle/>
          <a:p>
            <a:r>
              <a:rPr lang="en-US" sz="2400" dirty="0" smtClean="0"/>
              <a:t>Finite field arithmetic</a:t>
            </a:r>
          </a:p>
          <a:p>
            <a:r>
              <a:rPr lang="en-US" sz="2400" dirty="0" smtClean="0"/>
              <a:t>AES structure</a:t>
            </a:r>
          </a:p>
          <a:p>
            <a:pPr lvl="1"/>
            <a:r>
              <a:rPr lang="en-US" sz="2000" dirty="0" smtClean="0"/>
              <a:t>General structure</a:t>
            </a:r>
          </a:p>
          <a:p>
            <a:pPr lvl="1"/>
            <a:r>
              <a:rPr lang="en-US" sz="2000" dirty="0" smtClean="0"/>
              <a:t>Detailed structure</a:t>
            </a:r>
          </a:p>
          <a:p>
            <a:r>
              <a:rPr lang="en-US" sz="2400" dirty="0" smtClean="0"/>
              <a:t>AES key expansion</a:t>
            </a:r>
          </a:p>
          <a:p>
            <a:pPr lvl="1"/>
            <a:r>
              <a:rPr lang="en-US" sz="2000" dirty="0" smtClean="0"/>
              <a:t>Key expansion algorithm</a:t>
            </a:r>
          </a:p>
          <a:p>
            <a:pPr lvl="1"/>
            <a:r>
              <a:rPr lang="en-US" sz="2000" dirty="0" smtClean="0"/>
              <a:t>Rationale</a:t>
            </a:r>
            <a:endParaRPr lang="en-AU" sz="2000" dirty="0" smtClean="0"/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590307" y="1116360"/>
            <a:ext cx="3565525" cy="4876800"/>
          </a:xfrm>
        </p:spPr>
        <p:txBody>
          <a:bodyPr rtlCol="0"/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AES transformation functions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</a:rPr>
              <a:t>Substitute bytes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</a:rPr>
              <a:t>ShiftRows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</a:rPr>
              <a:t>MixColumns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</a:rPr>
              <a:t>AddRoundKey</a:t>
            </a:r>
          </a:p>
          <a:p>
            <a:pPr marL="342900" lvl="1" indent="-342900" fontAlgn="auto">
              <a:spcBef>
                <a:spcPts val="2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</a:rPr>
              <a:t>AES implementation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</a:rPr>
              <a:t>Equivalent inverse cipher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sz="2000" dirty="0" smtClean="0">
                <a:ea typeface="+mn-ea"/>
              </a:rPr>
              <a:t>Implementation aspects</a:t>
            </a:r>
          </a:p>
        </p:txBody>
      </p:sp>
      <p:pic>
        <p:nvPicPr>
          <p:cNvPr id="5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30480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994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06090"/>
          </a:xfrm>
        </p:spPr>
        <p:txBody>
          <a:bodyPr/>
          <a:lstStyle/>
          <a:p>
            <a:r>
              <a:rPr lang="en-US" dirty="0" smtClean="0"/>
              <a:t>Finite Field Arithmetic</a:t>
            </a:r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205922"/>
              </p:ext>
            </p:extLst>
          </p:nvPr>
        </p:nvGraphicFramePr>
        <p:xfrm>
          <a:off x="467544" y="1052736"/>
          <a:ext cx="8305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54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3613150" cy="2171328"/>
          </a:xfrm>
        </p:spPr>
        <p:txBody>
          <a:bodyPr/>
          <a:lstStyle/>
          <a:p>
            <a:r>
              <a:rPr lang="en-AU" sz="4400" dirty="0" smtClean="0"/>
              <a:t>AES </a:t>
            </a:r>
            <a:br>
              <a:rPr lang="en-AU" sz="4400" dirty="0" smtClean="0"/>
            </a:br>
            <a:r>
              <a:rPr lang="en-AU" sz="4400" dirty="0" smtClean="0"/>
              <a:t>Encryption Process</a:t>
            </a:r>
          </a:p>
        </p:txBody>
      </p:sp>
      <p:sp>
        <p:nvSpPr>
          <p:cNvPr id="2" name="Rectangle 1"/>
          <p:cNvSpPr/>
          <p:nvPr/>
        </p:nvSpPr>
        <p:spPr>
          <a:xfrm>
            <a:off x="4211960" y="5805264"/>
            <a:ext cx="493204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915" name="Picture 5" descr="f1.pdf"/>
          <p:cNvPicPr>
            <a:picLocks noChangeAspect="1"/>
          </p:cNvPicPr>
          <p:nvPr/>
        </p:nvPicPr>
        <p:blipFill rotWithShape="1">
          <a:blip r:embed="rId3"/>
          <a:srcRect r="3529" b="7675"/>
          <a:stretch/>
        </p:blipFill>
        <p:spPr bwMode="auto">
          <a:xfrm>
            <a:off x="3607294" y="-1"/>
            <a:ext cx="5536706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587887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en-AU" smtClean="0"/>
              <a:t>AES Data Structures</a:t>
            </a:r>
          </a:p>
        </p:txBody>
      </p:sp>
      <p:pic>
        <p:nvPicPr>
          <p:cNvPr id="40963" name="Picture 3" descr="f2.pdf"/>
          <p:cNvPicPr>
            <a:picLocks noChangeAspect="1"/>
          </p:cNvPicPr>
          <p:nvPr/>
        </p:nvPicPr>
        <p:blipFill>
          <a:blip r:embed="rId3"/>
          <a:srcRect l="2727" t="8235" r="3636" b="16470"/>
          <a:stretch>
            <a:fillRect/>
          </a:stretch>
        </p:blipFill>
        <p:spPr bwMode="auto">
          <a:xfrm>
            <a:off x="0" y="1174750"/>
            <a:ext cx="9147175" cy="568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143164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5.1</a:t>
            </a:r>
            <a:br>
              <a:rPr lang="en-US" smtClean="0"/>
            </a:br>
            <a:r>
              <a:rPr lang="en-US" smtClean="0"/>
              <a:t>AES Parameters</a:t>
            </a:r>
          </a:p>
        </p:txBody>
      </p:sp>
      <p:pic>
        <p:nvPicPr>
          <p:cNvPr id="4301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8" y="2692400"/>
            <a:ext cx="870585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878826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69962"/>
            <a:ext cx="3613150" cy="2394942"/>
          </a:xfrm>
        </p:spPr>
        <p:txBody>
          <a:bodyPr/>
          <a:lstStyle/>
          <a:p>
            <a:r>
              <a:rPr lang="en-AU" sz="4000" dirty="0" smtClean="0"/>
              <a:t>AES </a:t>
            </a:r>
            <a:br>
              <a:rPr lang="en-AU" sz="4000" dirty="0" smtClean="0"/>
            </a:br>
            <a:r>
              <a:rPr lang="en-AU" sz="4000" dirty="0" smtClean="0"/>
              <a:t>Encryption</a:t>
            </a:r>
            <a:br>
              <a:rPr lang="en-AU" sz="4000" dirty="0" smtClean="0"/>
            </a:br>
            <a:r>
              <a:rPr lang="en-AU" sz="4000" dirty="0" smtClean="0"/>
              <a:t>and</a:t>
            </a:r>
            <a:br>
              <a:rPr lang="en-AU" sz="4000" dirty="0" smtClean="0"/>
            </a:br>
            <a:r>
              <a:rPr lang="en-AU" sz="4000" dirty="0" smtClean="0"/>
              <a:t>Decryption</a:t>
            </a:r>
          </a:p>
        </p:txBody>
      </p:sp>
      <p:pic>
        <p:nvPicPr>
          <p:cNvPr id="45059" name="Picture 9" descr="f3.pdf"/>
          <p:cNvPicPr>
            <a:picLocks noChangeAspect="1"/>
          </p:cNvPicPr>
          <p:nvPr/>
        </p:nvPicPr>
        <p:blipFill rotWithShape="1">
          <a:blip r:embed="rId3"/>
          <a:srcRect l="5882" t="910" r="8235" b="15016"/>
          <a:stretch/>
        </p:blipFill>
        <p:spPr bwMode="auto">
          <a:xfrm>
            <a:off x="3756799" y="0"/>
            <a:ext cx="5377279" cy="681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1137006"/>
      </p:ext>
    </p:extLst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01">
  <a:themeElements>
    <a:clrScheme name="ch01 4">
      <a:dk1>
        <a:srgbClr val="9B69FF"/>
      </a:dk1>
      <a:lt1>
        <a:srgbClr val="FFFFFF"/>
      </a:lt1>
      <a:dk2>
        <a:srgbClr val="666699"/>
      </a:dk2>
      <a:lt2>
        <a:srgbClr val="D9D9FF"/>
      </a:lt2>
      <a:accent1>
        <a:srgbClr val="9966FF"/>
      </a:accent1>
      <a:accent2>
        <a:srgbClr val="00FFFF"/>
      </a:accent2>
      <a:accent3>
        <a:srgbClr val="B8B8CA"/>
      </a:accent3>
      <a:accent4>
        <a:srgbClr val="DADADA"/>
      </a:accent4>
      <a:accent5>
        <a:srgbClr val="CAB8FF"/>
      </a:accent5>
      <a:accent6>
        <a:srgbClr val="00E7E7"/>
      </a:accent6>
      <a:hlink>
        <a:srgbClr val="5FAFFF"/>
      </a:hlink>
      <a:folHlink>
        <a:srgbClr val="003399"/>
      </a:folHlink>
    </a:clrScheme>
    <a:fontScheme name="ch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h01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2E2E8E"/>
        </a:accent1>
        <a:accent2>
          <a:srgbClr val="0066CC"/>
        </a:accent2>
        <a:accent3>
          <a:srgbClr val="AAACB1"/>
        </a:accent3>
        <a:accent4>
          <a:srgbClr val="DADADA"/>
        </a:accent4>
        <a:accent5>
          <a:srgbClr val="ADADC6"/>
        </a:accent5>
        <a:accent6>
          <a:srgbClr val="005CB9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58718C"/>
        </a:accent1>
        <a:accent2>
          <a:srgbClr val="6D9D97"/>
        </a:accent2>
        <a:accent3>
          <a:srgbClr val="B0B9C3"/>
        </a:accent3>
        <a:accent4>
          <a:srgbClr val="DADADA"/>
        </a:accent4>
        <a:accent5>
          <a:srgbClr val="B4BBC5"/>
        </a:accent5>
        <a:accent6>
          <a:srgbClr val="628E88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88E4"/>
        </a:accent1>
        <a:accent2>
          <a:srgbClr val="009999"/>
        </a:accent2>
        <a:accent3>
          <a:srgbClr val="AAB9D3"/>
        </a:accent3>
        <a:accent4>
          <a:srgbClr val="DADADA"/>
        </a:accent4>
        <a:accent5>
          <a:srgbClr val="AAC3EF"/>
        </a:accent5>
        <a:accent6>
          <a:srgbClr val="008A8A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9966FF"/>
        </a:accent1>
        <a:accent2>
          <a:srgbClr val="00FFFF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E7E7"/>
        </a:accent6>
        <a:hlink>
          <a:srgbClr val="5FAFFF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8080"/>
        </a:accent1>
        <a:accent2>
          <a:srgbClr val="0099FF"/>
        </a:accent2>
        <a:accent3>
          <a:srgbClr val="AAB8B8"/>
        </a:accent3>
        <a:accent4>
          <a:srgbClr val="DADADA"/>
        </a:accent4>
        <a:accent5>
          <a:srgbClr val="AAC0C0"/>
        </a:accent5>
        <a:accent6>
          <a:srgbClr val="008AE7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CBD7CE"/>
        </a:accent1>
        <a:accent2>
          <a:srgbClr val="9CA8A4"/>
        </a:accent2>
        <a:accent3>
          <a:srgbClr val="CEDAD1"/>
        </a:accent3>
        <a:accent4>
          <a:srgbClr val="DADADA"/>
        </a:accent4>
        <a:accent5>
          <a:srgbClr val="E2E8E3"/>
        </a:accent5>
        <a:accent6>
          <a:srgbClr val="8D9894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686B5D"/>
        </a:accent1>
        <a:accent2>
          <a:srgbClr val="5D8770"/>
        </a:accent2>
        <a:accent3>
          <a:srgbClr val="B3B3AF"/>
        </a:accent3>
        <a:accent4>
          <a:srgbClr val="BCBAB1"/>
        </a:accent4>
        <a:accent5>
          <a:srgbClr val="B9BAB6"/>
        </a:accent5>
        <a:accent6>
          <a:srgbClr val="537A65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FFFFFF"/>
        </a:accent1>
        <a:accent2>
          <a:srgbClr val="A4BCC4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94AAB1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01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E6E3D4"/>
        </a:accent1>
        <a:accent2>
          <a:srgbClr val="A2A4AC"/>
        </a:accent2>
        <a:accent3>
          <a:srgbClr val="E8E5D9"/>
        </a:accent3>
        <a:accent4>
          <a:srgbClr val="000000"/>
        </a:accent4>
        <a:accent5>
          <a:srgbClr val="F0EFE6"/>
        </a:accent5>
        <a:accent6>
          <a:srgbClr val="9294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emeUWindsor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rypto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Mnementh:Users:lpb:admin:consult:Prentice-Hall:Slides:ch01.ppt</Template>
  <TotalTime>10730</TotalTime>
  <Words>5974</Words>
  <Application>Microsoft Office PowerPoint</Application>
  <PresentationFormat>On-screen Show (4:3)</PresentationFormat>
  <Paragraphs>572</Paragraphs>
  <Slides>42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ch01</vt:lpstr>
      <vt:lpstr>ThemeUWindsor</vt:lpstr>
      <vt:lpstr>Crypto</vt:lpstr>
      <vt:lpstr>Cryptography</vt:lpstr>
      <vt:lpstr>Chapter 6</vt:lpstr>
      <vt:lpstr>Chapter 6: Outline</vt:lpstr>
      <vt:lpstr>Finite Field Arithmetic</vt:lpstr>
      <vt:lpstr>Finite Field Arithmetic</vt:lpstr>
      <vt:lpstr>AES  Encryption Process</vt:lpstr>
      <vt:lpstr>AES Data Structures</vt:lpstr>
      <vt:lpstr>Table 5.1 AES Parameters</vt:lpstr>
      <vt:lpstr>AES  Encryption and Decryption</vt:lpstr>
      <vt:lpstr>Detailed Structure</vt:lpstr>
      <vt:lpstr>PowerPoint Presentation</vt:lpstr>
      <vt:lpstr>AES Byte Level Operations</vt:lpstr>
      <vt:lpstr>PowerPoint Presentation</vt:lpstr>
      <vt:lpstr>PowerPoint Presentation</vt:lpstr>
      <vt:lpstr>PowerPoint Presentation</vt:lpstr>
      <vt:lpstr>Example</vt:lpstr>
      <vt:lpstr>S-Box Rationale</vt:lpstr>
      <vt:lpstr>Shift Row Transformation</vt:lpstr>
      <vt:lpstr>Shift Row Rationale</vt:lpstr>
      <vt:lpstr>MixColumn Transformation</vt:lpstr>
      <vt:lpstr>Mix Columns Rationale</vt:lpstr>
      <vt:lpstr>AddRoundKey Transformation</vt:lpstr>
      <vt:lpstr>Inputs for Single AES Round</vt:lpstr>
      <vt:lpstr>AES Key Expansion</vt:lpstr>
      <vt:lpstr>AES  Key Expansion</vt:lpstr>
      <vt:lpstr>Pseudocode AES Key Expansion</vt:lpstr>
      <vt:lpstr>Function g AES Key Expansion</vt:lpstr>
      <vt:lpstr>Example of function g</vt:lpstr>
      <vt:lpstr>Key Expansion Rationale</vt:lpstr>
      <vt:lpstr>Table 5.3  AES Example Key Expansion</vt:lpstr>
      <vt:lpstr>PowerPoint Presentation</vt:lpstr>
      <vt:lpstr>PowerPoint Presentation</vt:lpstr>
      <vt:lpstr>PowerPoint Presentation</vt:lpstr>
      <vt:lpstr>Equivalent Inverse Cipher</vt:lpstr>
      <vt:lpstr>Interchanging  InvShiftRows and InvSubBytes</vt:lpstr>
      <vt:lpstr>Interchanging  AddRoundKey and InvMixColumns</vt:lpstr>
      <vt:lpstr>Equivalent Inverse  Cipher</vt:lpstr>
      <vt:lpstr>Implementation Aspects</vt:lpstr>
      <vt:lpstr>Implementation Aspects</vt:lpstr>
      <vt:lpstr>AES Rijndael Encryption Cipher Overview</vt:lpstr>
      <vt:lpstr>AES Rijndael Cipher - Visualization </vt:lpstr>
      <vt:lpstr>Summary</vt:lpstr>
    </vt:vector>
  </TitlesOfParts>
  <Company>School of Eng &amp; IT,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4</dc:subject>
  <dc:creator>Dr Lawrie Brown</dc:creator>
  <cp:lastModifiedBy>tran the son</cp:lastModifiedBy>
  <cp:revision>162</cp:revision>
  <cp:lastPrinted>2014-09-29T19:06:58Z</cp:lastPrinted>
  <dcterms:created xsi:type="dcterms:W3CDTF">2013-02-04T18:58:23Z</dcterms:created>
  <dcterms:modified xsi:type="dcterms:W3CDTF">2022-02-24T09:57:39Z</dcterms:modified>
</cp:coreProperties>
</file>